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61" r:id="rId4"/>
    <p:sldId id="257" r:id="rId5"/>
    <p:sldId id="258" r:id="rId6"/>
    <p:sldId id="259" r:id="rId7"/>
    <p:sldId id="260" r:id="rId8"/>
    <p:sldId id="271" r:id="rId9"/>
    <p:sldId id="272" r:id="rId10"/>
    <p:sldId id="273" r:id="rId11"/>
    <p:sldId id="274" r:id="rId12"/>
    <p:sldId id="264" r:id="rId13"/>
    <p:sldId id="265" r:id="rId14"/>
    <p:sldId id="266" r:id="rId15"/>
    <p:sldId id="267" r:id="rId16"/>
    <p:sldId id="268" r:id="rId17"/>
    <p:sldId id="269"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l-PL"/>
              <a:t>Kliknij, aby edytować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l-PL"/>
              <a:t>Kliknij, aby edytować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l-PL"/>
              <a:t>Kliknij, aby edytować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l-PL"/>
              <a:t>Kliknij, aby edytować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5/17/2023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mailto:uzaleznienia@chelmno.pl"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5F29A6-DF26-4ADE-B4AA-45ECF76C8D51}"/>
              </a:ext>
            </a:extLst>
          </p:cNvPr>
          <p:cNvSpPr>
            <a:spLocks noGrp="1"/>
          </p:cNvSpPr>
          <p:nvPr>
            <p:ph type="ctrTitle"/>
          </p:nvPr>
        </p:nvSpPr>
        <p:spPr>
          <a:xfrm>
            <a:off x="2303987" y="2080621"/>
            <a:ext cx="8915399" cy="2262781"/>
          </a:xfrm>
        </p:spPr>
        <p:txBody>
          <a:bodyPr>
            <a:noAutofit/>
          </a:bodyPr>
          <a:lstStyle/>
          <a:p>
            <a:r>
              <a:rPr lang="pl-PL"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Działania w zakresie profilaktyki uzależnień realizowane przez Urząd Miasta Chełmna, we współpracy z  Miejską Komisję Rozwiązywania Problemów Alkoholowych </a:t>
            </a:r>
            <a:br>
              <a:rPr lang="pl-PL"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pl-PL" sz="3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Organizacjami Pozarządowymi z terenu Miasta Chełmna.</a:t>
            </a:r>
          </a:p>
        </p:txBody>
      </p:sp>
      <p:sp>
        <p:nvSpPr>
          <p:cNvPr id="3" name="Podtytuł 2">
            <a:extLst>
              <a:ext uri="{FF2B5EF4-FFF2-40B4-BE49-F238E27FC236}">
                <a16:creationId xmlns:a16="http://schemas.microsoft.com/office/drawing/2014/main" id="{6C4F33CF-9C1A-438C-BE9C-9A3DFBCB5BC0}"/>
              </a:ext>
            </a:extLst>
          </p:cNvPr>
          <p:cNvSpPr>
            <a:spLocks noGrp="1"/>
          </p:cNvSpPr>
          <p:nvPr>
            <p:ph type="subTitle" idx="1"/>
          </p:nvPr>
        </p:nvSpPr>
        <p:spPr/>
        <p:txBody>
          <a:bodyPr>
            <a:normAutofit/>
          </a:bodyPr>
          <a:lstStyle/>
          <a:p>
            <a:r>
              <a:rPr lang="pl-PL" sz="2800" dirty="0">
                <a:latin typeface="Times New Roman" panose="02020603050405020304" pitchFamily="18" charset="0"/>
                <a:cs typeface="Times New Roman" panose="02020603050405020304" pitchFamily="18" charset="0"/>
              </a:rPr>
              <a:t>Styczeń – Grudzień 2022 rok. </a:t>
            </a:r>
          </a:p>
        </p:txBody>
      </p:sp>
    </p:spTree>
    <p:extLst>
      <p:ext uri="{BB962C8B-B14F-4D97-AF65-F5344CB8AC3E}">
        <p14:creationId xmlns:p14="http://schemas.microsoft.com/office/powerpoint/2010/main" val="882397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92AB80-0990-4B4C-8693-52388996DB7E}"/>
              </a:ext>
            </a:extLst>
          </p:cNvPr>
          <p:cNvSpPr>
            <a:spLocks noGrp="1"/>
          </p:cNvSpPr>
          <p:nvPr>
            <p:ph type="title"/>
          </p:nvPr>
        </p:nvSpPr>
        <p:spPr>
          <a:xfrm>
            <a:off x="2589212" y="609600"/>
            <a:ext cx="8915399" cy="1076587"/>
          </a:xfrm>
        </p:spPr>
        <p:txBody>
          <a:bodyPr>
            <a:normAutofit/>
          </a:bodyPr>
          <a:lstStyle/>
          <a:p>
            <a:pPr algn="ctr"/>
            <a:r>
              <a:rPr lang="pl-PL"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Punkt Pierwszego Kontaktu</a:t>
            </a:r>
          </a:p>
        </p:txBody>
      </p:sp>
      <p:sp>
        <p:nvSpPr>
          <p:cNvPr id="3" name="Symbol zastępczy tekstu 2">
            <a:extLst>
              <a:ext uri="{FF2B5EF4-FFF2-40B4-BE49-F238E27FC236}">
                <a16:creationId xmlns:a16="http://schemas.microsoft.com/office/drawing/2014/main" id="{C7C32926-B8CB-4681-93D1-F40C82343EAA}"/>
              </a:ext>
            </a:extLst>
          </p:cNvPr>
          <p:cNvSpPr>
            <a:spLocks noGrp="1"/>
          </p:cNvSpPr>
          <p:nvPr>
            <p:ph type="body" idx="1"/>
          </p:nvPr>
        </p:nvSpPr>
        <p:spPr>
          <a:xfrm>
            <a:off x="2589212" y="1686187"/>
            <a:ext cx="8915399" cy="4223723"/>
          </a:xfrm>
        </p:spPr>
        <p:txBody>
          <a:bodyPr/>
          <a:lstStyle/>
          <a:p>
            <a:pPr algn="just"/>
            <a:r>
              <a:rPr lang="pl-PL" dirty="0">
                <a:solidFill>
                  <a:schemeClr val="tx1"/>
                </a:solidFill>
              </a:rPr>
              <a:t>Jest usytuowany w przynależnym mu, stałym pomieszczeniu, gdzie we wtorki i czwartki odbywały się 6 godzinne spotkania. Stanowił on pierwszą linie wsparcia dla osób borykających się z inną grupą uzależnień (np. narkotyki, leki). Głównie klientami Punktu była młodzieży w wieku 16 – 20 lat, która miała już za sobą doświadczenia z zażywaniem dopalaczy oraz innych środków psychoaktywnych</a:t>
            </a:r>
          </a:p>
        </p:txBody>
      </p:sp>
    </p:spTree>
    <p:extLst>
      <p:ext uri="{BB962C8B-B14F-4D97-AF65-F5344CB8AC3E}">
        <p14:creationId xmlns:p14="http://schemas.microsoft.com/office/powerpoint/2010/main" val="318927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34B0F3-7936-4B06-BC00-1FC81CDF893A}"/>
              </a:ext>
            </a:extLst>
          </p:cNvPr>
          <p:cNvSpPr>
            <a:spLocks noGrp="1"/>
          </p:cNvSpPr>
          <p:nvPr>
            <p:ph type="title"/>
          </p:nvPr>
        </p:nvSpPr>
        <p:spPr>
          <a:xfrm>
            <a:off x="2589212" y="609600"/>
            <a:ext cx="8915399" cy="1051420"/>
          </a:xfrm>
        </p:spPr>
        <p:txBody>
          <a:bodyPr>
            <a:normAutofit/>
          </a:bodyPr>
          <a:lstStyle/>
          <a:p>
            <a:pPr algn="ctr"/>
            <a:r>
              <a:rPr lang="pl-PL"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Świetlica opiekuńczo wychowawcza ,,Kamionka’’</a:t>
            </a:r>
          </a:p>
        </p:txBody>
      </p:sp>
      <p:sp>
        <p:nvSpPr>
          <p:cNvPr id="3" name="Symbol zastępczy tekstu 2">
            <a:extLst>
              <a:ext uri="{FF2B5EF4-FFF2-40B4-BE49-F238E27FC236}">
                <a16:creationId xmlns:a16="http://schemas.microsoft.com/office/drawing/2014/main" id="{5D084586-10E1-49ED-B4BA-3AB5A8B43799}"/>
              </a:ext>
            </a:extLst>
          </p:cNvPr>
          <p:cNvSpPr>
            <a:spLocks noGrp="1"/>
          </p:cNvSpPr>
          <p:nvPr>
            <p:ph type="body" idx="1"/>
          </p:nvPr>
        </p:nvSpPr>
        <p:spPr>
          <a:xfrm>
            <a:off x="2589212" y="1812022"/>
            <a:ext cx="8915399" cy="2340528"/>
          </a:xfrm>
        </p:spPr>
        <p:txBody>
          <a:bodyPr/>
          <a:lstStyle/>
          <a:p>
            <a:r>
              <a:rPr lang="pl-PL" dirty="0">
                <a:solidFill>
                  <a:schemeClr val="tx1"/>
                </a:solidFill>
              </a:rPr>
              <a:t>Świetlica jest prowadzona przez Stowarzyszenie LL, na zlecenie Urzędu Miasta Chełmna.</a:t>
            </a:r>
          </a:p>
          <a:p>
            <a:r>
              <a:rPr lang="pl-PL" dirty="0">
                <a:solidFill>
                  <a:schemeClr val="tx1"/>
                </a:solidFill>
              </a:rPr>
              <a:t>Pracuje dla dzieci z miejskich szkół podstawowych. W zajęciach świetlicowych mogło uczestniczyć każde dziecko, pod warunkiem wyrażenia na to pisemnej zgody rodziców lub opiekunów prawnych</a:t>
            </a:r>
          </a:p>
        </p:txBody>
      </p:sp>
    </p:spTree>
    <p:extLst>
      <p:ext uri="{BB962C8B-B14F-4D97-AF65-F5344CB8AC3E}">
        <p14:creationId xmlns:p14="http://schemas.microsoft.com/office/powerpoint/2010/main" val="4193539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3EE154-722A-4FDF-876C-7F3D642D4873}"/>
              </a:ext>
            </a:extLst>
          </p:cNvPr>
          <p:cNvSpPr>
            <a:spLocks noGrp="1"/>
          </p:cNvSpPr>
          <p:nvPr>
            <p:ph type="title"/>
          </p:nvPr>
        </p:nvSpPr>
        <p:spPr>
          <a:xfrm>
            <a:off x="2589212" y="609600"/>
            <a:ext cx="8915399" cy="883640"/>
          </a:xfrm>
        </p:spPr>
        <p:txBody>
          <a:bodyPr/>
          <a:lstStyle/>
          <a:p>
            <a:pPr algn="ctr"/>
            <a:r>
              <a:rPr lang="pl-PL" b="1" dirty="0">
                <a:solidFill>
                  <a:schemeClr val="tx1"/>
                </a:solidFill>
                <a:effectLst>
                  <a:outerShdw blurRad="38100" dist="38100" dir="2700000" algn="tl">
                    <a:srgbClr val="000000">
                      <a:alpha val="43137"/>
                    </a:srgbClr>
                  </a:outerShdw>
                </a:effectLst>
              </a:rPr>
              <a:t>Co ponadto?</a:t>
            </a:r>
          </a:p>
        </p:txBody>
      </p:sp>
      <p:sp>
        <p:nvSpPr>
          <p:cNvPr id="3" name="Symbol zastępczy tekstu 2">
            <a:extLst>
              <a:ext uri="{FF2B5EF4-FFF2-40B4-BE49-F238E27FC236}">
                <a16:creationId xmlns:a16="http://schemas.microsoft.com/office/drawing/2014/main" id="{62BE263E-3155-4708-B602-45579B4A4951}"/>
              </a:ext>
            </a:extLst>
          </p:cNvPr>
          <p:cNvSpPr>
            <a:spLocks noGrp="1"/>
          </p:cNvSpPr>
          <p:nvPr>
            <p:ph type="body" idx="1"/>
          </p:nvPr>
        </p:nvSpPr>
        <p:spPr>
          <a:xfrm>
            <a:off x="1918093" y="1493240"/>
            <a:ext cx="8915399" cy="3825380"/>
          </a:xfrm>
        </p:spPr>
        <p:txBody>
          <a:bodyPr/>
          <a:lstStyle/>
          <a:p>
            <a:pPr marL="342900" indent="-342900" algn="just">
              <a:buAutoNum type="arabicPeriod"/>
            </a:pPr>
            <a:r>
              <a:rPr lang="pl-PL" dirty="0"/>
              <a:t>Udzielono dofinansowania dla Placówek oświatowych na realizacje działań mających na celu profilaktykę uzależnień. </a:t>
            </a:r>
          </a:p>
          <a:p>
            <a:pPr marL="342900" indent="-342900" algn="just">
              <a:buAutoNum type="arabicPeriod"/>
            </a:pPr>
            <a:r>
              <a:rPr lang="pl-PL" dirty="0"/>
              <a:t>Przeprowadzono kontrolę punktów sprzedaży alkoholu.</a:t>
            </a:r>
          </a:p>
          <a:p>
            <a:pPr marL="342900" indent="-342900" algn="just">
              <a:buAutoNum type="arabicPeriod"/>
            </a:pPr>
            <a:r>
              <a:rPr lang="pl-PL" dirty="0"/>
              <a:t>Przeprowadzono spotkanie </a:t>
            </a:r>
            <a:r>
              <a:rPr lang="pl-PL" dirty="0" err="1"/>
              <a:t>informacyjno</a:t>
            </a:r>
            <a:r>
              <a:rPr lang="pl-PL" dirty="0"/>
              <a:t> szkoleniowe w zakresie sprzedaży alkoholu.</a:t>
            </a:r>
          </a:p>
          <a:p>
            <a:pPr marL="342900" indent="-342900" algn="just">
              <a:buAutoNum type="arabicPeriod"/>
            </a:pPr>
            <a:r>
              <a:rPr lang="pl-PL" dirty="0"/>
              <a:t>Utworzono grupę wsparcia Al </a:t>
            </a:r>
            <a:r>
              <a:rPr lang="pl-PL" dirty="0" err="1"/>
              <a:t>Anon</a:t>
            </a:r>
            <a:r>
              <a:rPr lang="pl-PL" dirty="0"/>
              <a:t> dla kobiet współuzależnionych.</a:t>
            </a:r>
          </a:p>
          <a:p>
            <a:pPr marL="342900" indent="-342900" algn="just">
              <a:buAutoNum type="arabicPeriod"/>
            </a:pPr>
            <a:r>
              <a:rPr lang="pl-PL" dirty="0"/>
              <a:t>Funkcjonowała Kujawsko Pomorska ,,Niebieska Linia’’.</a:t>
            </a:r>
          </a:p>
          <a:p>
            <a:pPr algn="just"/>
            <a:endParaRPr lang="pl-PL" dirty="0"/>
          </a:p>
          <a:p>
            <a:endParaRPr lang="pl-PL" dirty="0"/>
          </a:p>
        </p:txBody>
      </p:sp>
      <p:pic>
        <p:nvPicPr>
          <p:cNvPr id="4" name="Obraz 3">
            <a:extLst>
              <a:ext uri="{FF2B5EF4-FFF2-40B4-BE49-F238E27FC236}">
                <a16:creationId xmlns:a16="http://schemas.microsoft.com/office/drawing/2014/main" id="{816A7864-444D-4243-A9DC-2A54E38FEAB3}"/>
              </a:ext>
            </a:extLst>
          </p:cNvPr>
          <p:cNvPicPr>
            <a:picLocks noChangeAspect="1"/>
          </p:cNvPicPr>
          <p:nvPr/>
        </p:nvPicPr>
        <p:blipFill>
          <a:blip r:embed="rId2"/>
          <a:stretch>
            <a:fillRect/>
          </a:stretch>
        </p:blipFill>
        <p:spPr>
          <a:xfrm>
            <a:off x="9378889" y="4169980"/>
            <a:ext cx="1623411" cy="2297280"/>
          </a:xfrm>
          <a:prstGeom prst="rect">
            <a:avLst/>
          </a:prstGeom>
        </p:spPr>
      </p:pic>
    </p:spTree>
    <p:extLst>
      <p:ext uri="{BB962C8B-B14F-4D97-AF65-F5344CB8AC3E}">
        <p14:creationId xmlns:p14="http://schemas.microsoft.com/office/powerpoint/2010/main" val="2138002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054C88-2670-487E-81EB-D7D31DFD0951}"/>
              </a:ext>
            </a:extLst>
          </p:cNvPr>
          <p:cNvSpPr>
            <a:spLocks noGrp="1"/>
          </p:cNvSpPr>
          <p:nvPr>
            <p:ph type="title"/>
          </p:nvPr>
        </p:nvSpPr>
        <p:spPr>
          <a:xfrm>
            <a:off x="2589212" y="609600"/>
            <a:ext cx="8915399" cy="858473"/>
          </a:xfrm>
        </p:spPr>
        <p:txBody>
          <a:bodyPr/>
          <a:lstStyle/>
          <a:p>
            <a:pPr algn="ctr"/>
            <a:r>
              <a:rPr lang="pl-PL" b="1" dirty="0">
                <a:solidFill>
                  <a:schemeClr val="tx1"/>
                </a:solidFill>
                <a:effectLst>
                  <a:outerShdw blurRad="38100" dist="38100" dir="2700000" algn="tl">
                    <a:srgbClr val="000000">
                      <a:alpha val="43137"/>
                    </a:srgbClr>
                  </a:outerShdw>
                </a:effectLst>
              </a:rPr>
              <a:t>Fotorelacja</a:t>
            </a:r>
          </a:p>
        </p:txBody>
      </p:sp>
      <p:pic>
        <p:nvPicPr>
          <p:cNvPr id="4" name="Obraz 3">
            <a:extLst>
              <a:ext uri="{FF2B5EF4-FFF2-40B4-BE49-F238E27FC236}">
                <a16:creationId xmlns:a16="http://schemas.microsoft.com/office/drawing/2014/main" id="{5F1990C2-D4EA-4771-8692-78372309E149}"/>
              </a:ext>
            </a:extLst>
          </p:cNvPr>
          <p:cNvPicPr>
            <a:picLocks noChangeAspect="1"/>
          </p:cNvPicPr>
          <p:nvPr/>
        </p:nvPicPr>
        <p:blipFill>
          <a:blip r:embed="rId2"/>
          <a:stretch>
            <a:fillRect/>
          </a:stretch>
        </p:blipFill>
        <p:spPr>
          <a:xfrm>
            <a:off x="1610686" y="2168686"/>
            <a:ext cx="4311763" cy="3233822"/>
          </a:xfrm>
          <a:prstGeom prst="rect">
            <a:avLst/>
          </a:prstGeom>
        </p:spPr>
      </p:pic>
      <p:pic>
        <p:nvPicPr>
          <p:cNvPr id="5" name="Obraz 4">
            <a:extLst>
              <a:ext uri="{FF2B5EF4-FFF2-40B4-BE49-F238E27FC236}">
                <a16:creationId xmlns:a16="http://schemas.microsoft.com/office/drawing/2014/main" id="{FF3C0BAC-D176-44FE-B61A-C3D62A58A92C}"/>
              </a:ext>
            </a:extLst>
          </p:cNvPr>
          <p:cNvPicPr>
            <a:picLocks noChangeAspect="1"/>
          </p:cNvPicPr>
          <p:nvPr/>
        </p:nvPicPr>
        <p:blipFill>
          <a:blip r:embed="rId3"/>
          <a:stretch>
            <a:fillRect/>
          </a:stretch>
        </p:blipFill>
        <p:spPr>
          <a:xfrm>
            <a:off x="6934899" y="3259123"/>
            <a:ext cx="4043493" cy="3032620"/>
          </a:xfrm>
          <a:prstGeom prst="rect">
            <a:avLst/>
          </a:prstGeom>
        </p:spPr>
      </p:pic>
      <p:sp>
        <p:nvSpPr>
          <p:cNvPr id="3" name="Symbol zastępczy tekstu 2">
            <a:extLst>
              <a:ext uri="{FF2B5EF4-FFF2-40B4-BE49-F238E27FC236}">
                <a16:creationId xmlns:a16="http://schemas.microsoft.com/office/drawing/2014/main" id="{57C52307-CD48-49BB-B21D-170EE2D82013}"/>
              </a:ext>
            </a:extLst>
          </p:cNvPr>
          <p:cNvSpPr>
            <a:spLocks noGrp="1"/>
          </p:cNvSpPr>
          <p:nvPr>
            <p:ph type="body" idx="1"/>
          </p:nvPr>
        </p:nvSpPr>
        <p:spPr>
          <a:xfrm>
            <a:off x="4009938" y="2676088"/>
            <a:ext cx="7494673" cy="3233822"/>
          </a:xfrm>
        </p:spPr>
        <p:txBody>
          <a:bodyPr/>
          <a:lstStyle/>
          <a:p>
            <a:endParaRPr lang="pl-PL" dirty="0"/>
          </a:p>
        </p:txBody>
      </p:sp>
    </p:spTree>
    <p:extLst>
      <p:ext uri="{BB962C8B-B14F-4D97-AF65-F5344CB8AC3E}">
        <p14:creationId xmlns:p14="http://schemas.microsoft.com/office/powerpoint/2010/main" val="1107111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415CF51F-7266-49E6-87A6-09E982300315}"/>
              </a:ext>
            </a:extLst>
          </p:cNvPr>
          <p:cNvPicPr>
            <a:picLocks noChangeAspect="1"/>
          </p:cNvPicPr>
          <p:nvPr/>
        </p:nvPicPr>
        <p:blipFill>
          <a:blip r:embed="rId2"/>
          <a:stretch>
            <a:fillRect/>
          </a:stretch>
        </p:blipFill>
        <p:spPr>
          <a:xfrm>
            <a:off x="763398" y="1268835"/>
            <a:ext cx="5047376" cy="3785532"/>
          </a:xfrm>
          <a:prstGeom prst="rect">
            <a:avLst/>
          </a:prstGeom>
        </p:spPr>
      </p:pic>
      <p:pic>
        <p:nvPicPr>
          <p:cNvPr id="3" name="Obraz 2">
            <a:extLst>
              <a:ext uri="{FF2B5EF4-FFF2-40B4-BE49-F238E27FC236}">
                <a16:creationId xmlns:a16="http://schemas.microsoft.com/office/drawing/2014/main" id="{775F0E64-BB1B-48C5-8AF7-8B871E77DCC9}"/>
              </a:ext>
            </a:extLst>
          </p:cNvPr>
          <p:cNvPicPr>
            <a:picLocks noChangeAspect="1"/>
          </p:cNvPicPr>
          <p:nvPr/>
        </p:nvPicPr>
        <p:blipFill>
          <a:blip r:embed="rId3"/>
          <a:stretch>
            <a:fillRect/>
          </a:stretch>
        </p:blipFill>
        <p:spPr>
          <a:xfrm>
            <a:off x="6699483" y="1526797"/>
            <a:ext cx="3671232" cy="4894976"/>
          </a:xfrm>
          <a:prstGeom prst="rect">
            <a:avLst/>
          </a:prstGeom>
        </p:spPr>
      </p:pic>
    </p:spTree>
    <p:extLst>
      <p:ext uri="{BB962C8B-B14F-4D97-AF65-F5344CB8AC3E}">
        <p14:creationId xmlns:p14="http://schemas.microsoft.com/office/powerpoint/2010/main" val="2153597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7D9AF78-EF1B-4313-B44F-083CF5F7B51F}"/>
              </a:ext>
            </a:extLst>
          </p:cNvPr>
          <p:cNvPicPr>
            <a:picLocks noChangeAspect="1"/>
          </p:cNvPicPr>
          <p:nvPr/>
        </p:nvPicPr>
        <p:blipFill>
          <a:blip r:embed="rId2"/>
          <a:stretch>
            <a:fillRect/>
          </a:stretch>
        </p:blipFill>
        <p:spPr>
          <a:xfrm>
            <a:off x="1400960" y="1019262"/>
            <a:ext cx="5122877" cy="3842158"/>
          </a:xfrm>
          <a:prstGeom prst="rect">
            <a:avLst/>
          </a:prstGeom>
        </p:spPr>
      </p:pic>
      <p:pic>
        <p:nvPicPr>
          <p:cNvPr id="3" name="Obraz 2">
            <a:extLst>
              <a:ext uri="{FF2B5EF4-FFF2-40B4-BE49-F238E27FC236}">
                <a16:creationId xmlns:a16="http://schemas.microsoft.com/office/drawing/2014/main" id="{A96A842F-3583-45EA-B994-25391B750578}"/>
              </a:ext>
            </a:extLst>
          </p:cNvPr>
          <p:cNvPicPr>
            <a:picLocks noChangeAspect="1"/>
          </p:cNvPicPr>
          <p:nvPr/>
        </p:nvPicPr>
        <p:blipFill>
          <a:blip r:embed="rId3"/>
          <a:stretch>
            <a:fillRect/>
          </a:stretch>
        </p:blipFill>
        <p:spPr>
          <a:xfrm>
            <a:off x="6773644" y="3338819"/>
            <a:ext cx="5063220" cy="2848061"/>
          </a:xfrm>
          <a:prstGeom prst="rect">
            <a:avLst/>
          </a:prstGeom>
        </p:spPr>
      </p:pic>
    </p:spTree>
    <p:extLst>
      <p:ext uri="{BB962C8B-B14F-4D97-AF65-F5344CB8AC3E}">
        <p14:creationId xmlns:p14="http://schemas.microsoft.com/office/powerpoint/2010/main" val="3051516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2960ED3D-BA1D-4605-99DC-52E13B7BED9D}"/>
              </a:ext>
            </a:extLst>
          </p:cNvPr>
          <p:cNvPicPr>
            <a:picLocks noChangeAspect="1"/>
          </p:cNvPicPr>
          <p:nvPr/>
        </p:nvPicPr>
        <p:blipFill>
          <a:blip r:embed="rId2"/>
          <a:stretch>
            <a:fillRect/>
          </a:stretch>
        </p:blipFill>
        <p:spPr>
          <a:xfrm>
            <a:off x="1588314" y="973123"/>
            <a:ext cx="4289571" cy="3217178"/>
          </a:xfrm>
          <a:prstGeom prst="rect">
            <a:avLst/>
          </a:prstGeom>
        </p:spPr>
      </p:pic>
      <p:pic>
        <p:nvPicPr>
          <p:cNvPr id="3" name="Obraz 2">
            <a:extLst>
              <a:ext uri="{FF2B5EF4-FFF2-40B4-BE49-F238E27FC236}">
                <a16:creationId xmlns:a16="http://schemas.microsoft.com/office/drawing/2014/main" id="{7229452A-690B-4817-9A48-C51738B837F4}"/>
              </a:ext>
            </a:extLst>
          </p:cNvPr>
          <p:cNvPicPr>
            <a:picLocks noChangeAspect="1"/>
          </p:cNvPicPr>
          <p:nvPr/>
        </p:nvPicPr>
        <p:blipFill>
          <a:blip r:embed="rId3"/>
          <a:stretch>
            <a:fillRect/>
          </a:stretch>
        </p:blipFill>
        <p:spPr>
          <a:xfrm>
            <a:off x="7089748" y="1847675"/>
            <a:ext cx="3513938" cy="4685251"/>
          </a:xfrm>
          <a:prstGeom prst="rect">
            <a:avLst/>
          </a:prstGeom>
        </p:spPr>
      </p:pic>
    </p:spTree>
    <p:extLst>
      <p:ext uri="{BB962C8B-B14F-4D97-AF65-F5344CB8AC3E}">
        <p14:creationId xmlns:p14="http://schemas.microsoft.com/office/powerpoint/2010/main" val="1327969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F782A4CE-4FE8-4FD0-A4F1-D079DC49CC4D}"/>
              </a:ext>
            </a:extLst>
          </p:cNvPr>
          <p:cNvPicPr>
            <a:picLocks noChangeAspect="1"/>
          </p:cNvPicPr>
          <p:nvPr/>
        </p:nvPicPr>
        <p:blipFill>
          <a:blip r:embed="rId2"/>
          <a:stretch>
            <a:fillRect/>
          </a:stretch>
        </p:blipFill>
        <p:spPr>
          <a:xfrm>
            <a:off x="1924749" y="449044"/>
            <a:ext cx="4171251" cy="5561668"/>
          </a:xfrm>
          <a:prstGeom prst="rect">
            <a:avLst/>
          </a:prstGeom>
        </p:spPr>
      </p:pic>
      <p:pic>
        <p:nvPicPr>
          <p:cNvPr id="3" name="Obraz 2">
            <a:extLst>
              <a:ext uri="{FF2B5EF4-FFF2-40B4-BE49-F238E27FC236}">
                <a16:creationId xmlns:a16="http://schemas.microsoft.com/office/drawing/2014/main" id="{D0D3B0FE-03F0-413B-9499-BDF9AB9B62AB}"/>
              </a:ext>
            </a:extLst>
          </p:cNvPr>
          <p:cNvPicPr>
            <a:picLocks noChangeAspect="1"/>
          </p:cNvPicPr>
          <p:nvPr/>
        </p:nvPicPr>
        <p:blipFill>
          <a:blip r:embed="rId3"/>
          <a:stretch>
            <a:fillRect/>
          </a:stretch>
        </p:blipFill>
        <p:spPr>
          <a:xfrm>
            <a:off x="6372837" y="2013356"/>
            <a:ext cx="5721292" cy="4290969"/>
          </a:xfrm>
          <a:prstGeom prst="rect">
            <a:avLst/>
          </a:prstGeom>
        </p:spPr>
      </p:pic>
    </p:spTree>
    <p:extLst>
      <p:ext uri="{BB962C8B-B14F-4D97-AF65-F5344CB8AC3E}">
        <p14:creationId xmlns:p14="http://schemas.microsoft.com/office/powerpoint/2010/main" val="2229702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D8AB51-84C7-44AC-B776-A67DE8082E98}"/>
              </a:ext>
            </a:extLst>
          </p:cNvPr>
          <p:cNvSpPr>
            <a:spLocks noGrp="1"/>
          </p:cNvSpPr>
          <p:nvPr>
            <p:ph type="title"/>
          </p:nvPr>
        </p:nvSpPr>
        <p:spPr>
          <a:xfrm>
            <a:off x="2589212" y="609600"/>
            <a:ext cx="8915399" cy="2091655"/>
          </a:xfrm>
        </p:spPr>
        <p:txBody>
          <a:bodyPr/>
          <a:lstStyle/>
          <a:p>
            <a:pPr algn="ctr"/>
            <a:r>
              <a:rPr lang="pl-PL" b="1" dirty="0">
                <a:solidFill>
                  <a:schemeClr val="tx1"/>
                </a:solidFill>
                <a:effectLst>
                  <a:outerShdw blurRad="38100" dist="38100" dir="2700000" algn="tl">
                    <a:srgbClr val="000000">
                      <a:alpha val="43137"/>
                    </a:srgbClr>
                  </a:outerShdw>
                </a:effectLst>
              </a:rPr>
              <a:t>Dziękuję za uwagę.</a:t>
            </a:r>
          </a:p>
        </p:txBody>
      </p:sp>
      <p:sp>
        <p:nvSpPr>
          <p:cNvPr id="3" name="Symbol zastępczy tekstu 2">
            <a:extLst>
              <a:ext uri="{FF2B5EF4-FFF2-40B4-BE49-F238E27FC236}">
                <a16:creationId xmlns:a16="http://schemas.microsoft.com/office/drawing/2014/main" id="{CAFB2ECF-3E13-4549-86FC-2B48C523FB57}"/>
              </a:ext>
            </a:extLst>
          </p:cNvPr>
          <p:cNvSpPr>
            <a:spLocks noGrp="1"/>
          </p:cNvSpPr>
          <p:nvPr>
            <p:ph type="body" idx="1"/>
          </p:nvPr>
        </p:nvSpPr>
        <p:spPr>
          <a:xfrm>
            <a:off x="1834202" y="3104087"/>
            <a:ext cx="8915399" cy="1555864"/>
          </a:xfrm>
        </p:spPr>
        <p:txBody>
          <a:bodyPr>
            <a:normAutofit fontScale="92500" lnSpcReduction="20000"/>
          </a:bodyPr>
          <a:lstStyle/>
          <a:p>
            <a:r>
              <a:rPr lang="pl-PL" dirty="0">
                <a:solidFill>
                  <a:schemeClr val="tx1"/>
                </a:solidFill>
              </a:rPr>
              <a:t>Monika Kierzkowska</a:t>
            </a:r>
          </a:p>
          <a:p>
            <a:r>
              <a:rPr lang="pl-PL" dirty="0">
                <a:solidFill>
                  <a:schemeClr val="tx1"/>
                </a:solidFill>
              </a:rPr>
              <a:t>Referent ds. rozwiązywania problemów uzależnień i współpracy z organizacjami pozarządowymi.</a:t>
            </a:r>
          </a:p>
          <a:p>
            <a:r>
              <a:rPr lang="pl-PL" dirty="0">
                <a:solidFill>
                  <a:schemeClr val="tx1"/>
                </a:solidFill>
              </a:rPr>
              <a:t>E- mail</a:t>
            </a:r>
            <a:r>
              <a:rPr lang="pl-PL">
                <a:solidFill>
                  <a:schemeClr val="tx1"/>
                </a:solidFill>
              </a:rPr>
              <a:t>: </a:t>
            </a:r>
            <a:r>
              <a:rPr lang="pl-PL">
                <a:hlinkClick r:id="rId2"/>
              </a:rPr>
              <a:t>uzaleznienia</a:t>
            </a:r>
            <a:r>
              <a:rPr lang="pl-PL" dirty="0">
                <a:hlinkClick r:id="rId2"/>
              </a:rPr>
              <a:t>@chelmno.pl</a:t>
            </a:r>
            <a:endParaRPr lang="pl-PL" dirty="0"/>
          </a:p>
          <a:p>
            <a:r>
              <a:rPr lang="pl-PL" dirty="0">
                <a:solidFill>
                  <a:schemeClr val="tx1"/>
                </a:solidFill>
              </a:rPr>
              <a:t>Nr tel.: </a:t>
            </a:r>
            <a:r>
              <a:rPr lang="pl-PL" b="1" dirty="0">
                <a:solidFill>
                  <a:schemeClr val="accent1">
                    <a:lumMod val="60000"/>
                    <a:lumOff val="40000"/>
                  </a:schemeClr>
                </a:solidFill>
              </a:rPr>
              <a:t>512 217 898 </a:t>
            </a:r>
          </a:p>
        </p:txBody>
      </p:sp>
    </p:spTree>
    <p:extLst>
      <p:ext uri="{BB962C8B-B14F-4D97-AF65-F5344CB8AC3E}">
        <p14:creationId xmlns:p14="http://schemas.microsoft.com/office/powerpoint/2010/main" val="4083501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9AE053-A710-4D8A-918C-5CBC4B91701A}"/>
              </a:ext>
            </a:extLst>
          </p:cNvPr>
          <p:cNvSpPr>
            <a:spLocks noGrp="1"/>
          </p:cNvSpPr>
          <p:nvPr>
            <p:ph type="title"/>
          </p:nvPr>
        </p:nvSpPr>
        <p:spPr>
          <a:xfrm>
            <a:off x="1468074" y="609600"/>
            <a:ext cx="10036538" cy="1152088"/>
          </a:xfrm>
        </p:spPr>
        <p:txBody>
          <a:bodyPr>
            <a:normAutofit fontScale="90000"/>
          </a:bodyPr>
          <a:lstStyle/>
          <a:p>
            <a:pPr algn="ctr"/>
            <a:r>
              <a:rPr lang="pl-PL" b="1" dirty="0">
                <a:solidFill>
                  <a:schemeClr val="tx1"/>
                </a:solidFill>
                <a:effectLst>
                  <a:outerShdw blurRad="38100" dist="38100" dir="2700000" algn="tl">
                    <a:srgbClr val="000000">
                      <a:alpha val="43137"/>
                    </a:srgbClr>
                  </a:outerShdw>
                </a:effectLst>
              </a:rPr>
              <a:t>III ELEMENTARZ</a:t>
            </a:r>
            <a:br>
              <a:rPr lang="pl-PL" b="1" dirty="0">
                <a:solidFill>
                  <a:schemeClr val="tx1"/>
                </a:solidFill>
                <a:effectLst>
                  <a:outerShdw blurRad="38100" dist="38100" dir="2700000" algn="tl">
                    <a:srgbClr val="000000">
                      <a:alpha val="43137"/>
                    </a:srgbClr>
                  </a:outerShdw>
                </a:effectLst>
              </a:rPr>
            </a:br>
            <a:r>
              <a:rPr lang="pl-PL" b="1" dirty="0">
                <a:solidFill>
                  <a:schemeClr val="tx1"/>
                </a:solidFill>
                <a:effectLst>
                  <a:outerShdw blurRad="38100" dist="38100" dir="2700000" algn="tl">
                    <a:srgbClr val="000000">
                      <a:alpha val="43137"/>
                    </a:srgbClr>
                  </a:outerShdw>
                </a:effectLst>
              </a:rPr>
              <a:t>CZYLI PROGRAM SIEDMIU KROKÓW</a:t>
            </a:r>
          </a:p>
        </p:txBody>
      </p:sp>
      <p:sp>
        <p:nvSpPr>
          <p:cNvPr id="3" name="Symbol zastępczy tekstu 2">
            <a:extLst>
              <a:ext uri="{FF2B5EF4-FFF2-40B4-BE49-F238E27FC236}">
                <a16:creationId xmlns:a16="http://schemas.microsoft.com/office/drawing/2014/main" id="{D28F4109-427E-4641-8325-C2B07066E82C}"/>
              </a:ext>
            </a:extLst>
          </p:cNvPr>
          <p:cNvSpPr>
            <a:spLocks noGrp="1"/>
          </p:cNvSpPr>
          <p:nvPr>
            <p:ph type="body" idx="1"/>
          </p:nvPr>
        </p:nvSpPr>
        <p:spPr>
          <a:xfrm>
            <a:off x="1565755" y="1895912"/>
            <a:ext cx="8915399" cy="4731391"/>
          </a:xfrm>
        </p:spPr>
        <p:txBody>
          <a:bodyPr>
            <a:normAutofit fontScale="92500" lnSpcReduction="10000"/>
          </a:bodyPr>
          <a:lstStyle/>
          <a:p>
            <a:r>
              <a:rPr lang="pl-PL" sz="1400" dirty="0"/>
              <a:t>Program profilaktyki uzależnień, z elementami treningu umiejętności  życiowych, dla uczniów w wieku 12‐17 lat. Szkoły Podstawowe z terenu Miasta Chełmna.</a:t>
            </a:r>
          </a:p>
          <a:p>
            <a:r>
              <a:rPr lang="pl-PL" sz="1400" dirty="0"/>
              <a:t>Jest to uzupełniona i poprawiona wersja znanego programu "Drugi Elementarz...".   Celem programu jest dostarczenie wiedzy o  środkach psychoaktywnych, niebezpieczeństwach związanych z ich używaniem i możliwości unikania tych zagrożeń oraz wytrenowanie kilku ważnych umiejętności życiowych:   </a:t>
            </a:r>
          </a:p>
          <a:p>
            <a:r>
              <a:rPr lang="pl-PL" sz="1400" dirty="0"/>
              <a:t>1. Odmawiania </a:t>
            </a:r>
          </a:p>
          <a:p>
            <a:r>
              <a:rPr lang="pl-PL" sz="1400" dirty="0"/>
              <a:t>2. Satysfakcjonującej zabawy bez sięgania po środki uzależniające</a:t>
            </a:r>
          </a:p>
          <a:p>
            <a:r>
              <a:rPr lang="pl-PL" sz="1400" dirty="0"/>
              <a:t> 3.Konstruktywnych zachowań w kontaktach z ludźmi Program adresowany jest do uczniów w wieku 12‐17 lat. W skład programu wchodzi cykl 8 zajęć dla młodzieży i spotkania warsztatowe dla rodziców oraz rad pedagogicznych. Zajęcia warsztatowe poświęcone są omawianiu siedmiu kroków:   </a:t>
            </a:r>
          </a:p>
          <a:p>
            <a:r>
              <a:rPr lang="pl-PL" sz="1400" dirty="0"/>
              <a:t>• Krok pierwszy "Poszukiwanie szczęścia", </a:t>
            </a:r>
          </a:p>
          <a:p>
            <a:r>
              <a:rPr lang="pl-PL" sz="1400" dirty="0"/>
              <a:t>• Krok drugi "Chemiczna pułapka", </a:t>
            </a:r>
          </a:p>
          <a:p>
            <a:r>
              <a:rPr lang="pl-PL" sz="1400" dirty="0"/>
              <a:t>• Krok trzeci "Używanie i nadużywanie",</a:t>
            </a:r>
          </a:p>
          <a:p>
            <a:r>
              <a:rPr lang="pl-PL" sz="1400" dirty="0"/>
              <a:t> • Krok czwarty "Uzależnienie jest śmiertelną chorobą", </a:t>
            </a:r>
          </a:p>
          <a:p>
            <a:r>
              <a:rPr lang="pl-PL" sz="1400" dirty="0"/>
              <a:t>• Krok piąty "Alkohol i nasze uczucia", </a:t>
            </a:r>
          </a:p>
          <a:p>
            <a:r>
              <a:rPr lang="pl-PL" sz="1400" dirty="0"/>
              <a:t>• Krok szósty "Sztuka odmawiania", </a:t>
            </a:r>
          </a:p>
          <a:p>
            <a:r>
              <a:rPr lang="pl-PL" sz="1400" dirty="0"/>
              <a:t>• Krok siódmy "Zdrowe i dobre życie</a:t>
            </a:r>
          </a:p>
          <a:p>
            <a:endParaRPr lang="pl-PL" dirty="0"/>
          </a:p>
        </p:txBody>
      </p:sp>
    </p:spTree>
    <p:extLst>
      <p:ext uri="{BB962C8B-B14F-4D97-AF65-F5344CB8AC3E}">
        <p14:creationId xmlns:p14="http://schemas.microsoft.com/office/powerpoint/2010/main" val="115401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D030F1-28F0-4620-AEB1-899742650415}"/>
              </a:ext>
            </a:extLst>
          </p:cNvPr>
          <p:cNvSpPr>
            <a:spLocks noGrp="1"/>
          </p:cNvSpPr>
          <p:nvPr>
            <p:ph type="title"/>
          </p:nvPr>
        </p:nvSpPr>
        <p:spPr>
          <a:xfrm>
            <a:off x="1551964" y="609600"/>
            <a:ext cx="9952648" cy="774583"/>
          </a:xfrm>
        </p:spPr>
        <p:txBody>
          <a:bodyPr>
            <a:normAutofit fontScale="90000"/>
          </a:bodyPr>
          <a:lstStyle/>
          <a:p>
            <a:pPr algn="ctr"/>
            <a:r>
              <a:rPr lang="pl-PL" b="1" dirty="0">
                <a:solidFill>
                  <a:schemeClr val="tx1"/>
                </a:solidFill>
                <a:effectLst>
                  <a:outerShdw blurRad="38100" dist="38100" dir="2700000" algn="tl">
                    <a:srgbClr val="000000">
                      <a:alpha val="43137"/>
                    </a:srgbClr>
                  </a:outerShdw>
                </a:effectLst>
              </a:rPr>
              <a:t>Profilaktyczne czwartki</a:t>
            </a:r>
          </a:p>
        </p:txBody>
      </p:sp>
      <p:sp>
        <p:nvSpPr>
          <p:cNvPr id="3" name="Symbol zastępczy tekstu 2">
            <a:extLst>
              <a:ext uri="{FF2B5EF4-FFF2-40B4-BE49-F238E27FC236}">
                <a16:creationId xmlns:a16="http://schemas.microsoft.com/office/drawing/2014/main" id="{23A4BAFB-8A97-4122-825F-A72FA1E80DF2}"/>
              </a:ext>
            </a:extLst>
          </p:cNvPr>
          <p:cNvSpPr>
            <a:spLocks noGrp="1"/>
          </p:cNvSpPr>
          <p:nvPr>
            <p:ph type="body" idx="1"/>
          </p:nvPr>
        </p:nvSpPr>
        <p:spPr>
          <a:xfrm>
            <a:off x="1867759" y="1873135"/>
            <a:ext cx="8915399" cy="1742519"/>
          </a:xfrm>
        </p:spPr>
        <p:txBody>
          <a:bodyPr>
            <a:normAutofit fontScale="85000" lnSpcReduction="10000"/>
          </a:bodyPr>
          <a:lstStyle/>
          <a:p>
            <a:r>
              <a:rPr lang="pl-PL" dirty="0"/>
              <a:t>Profilaktyczne czwartki miały na celu realizację działań profilaktycznych zaplanowanych przez Miejską Komisje ds. Rozwiązywania Problemów Alkoholowych przy U.M. Chełmna. </a:t>
            </a:r>
          </a:p>
          <a:p>
            <a:r>
              <a:rPr lang="pl-PL" dirty="0"/>
              <a:t>W ramach działań profilaktycznych instytucje oraz organizacje zaproponowały uczestnikom szereg atrakcji, podkreślając przy tym alternatywny sposób spędzania wolnego czasu. Głównym celem tych działań było modelowanie pozytywnych wzorców zachowań, które sprzyjają prowadzeniu zdrowego stylu życia wolnego od używek. </a:t>
            </a:r>
          </a:p>
        </p:txBody>
      </p:sp>
    </p:spTree>
    <p:extLst>
      <p:ext uri="{BB962C8B-B14F-4D97-AF65-F5344CB8AC3E}">
        <p14:creationId xmlns:p14="http://schemas.microsoft.com/office/powerpoint/2010/main" val="3510129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96E11D-502B-4B8C-A625-6CFA95CEBB01}"/>
              </a:ext>
            </a:extLst>
          </p:cNvPr>
          <p:cNvSpPr>
            <a:spLocks noGrp="1"/>
          </p:cNvSpPr>
          <p:nvPr>
            <p:ph type="title"/>
          </p:nvPr>
        </p:nvSpPr>
        <p:spPr>
          <a:xfrm>
            <a:off x="858983" y="148207"/>
            <a:ext cx="10645628" cy="699082"/>
          </a:xfrm>
        </p:spPr>
        <p:txBody>
          <a:bodyPr>
            <a:noAutofit/>
          </a:bodyPr>
          <a:lstStyle/>
          <a:p>
            <a:pPr algn="ctr"/>
            <a:r>
              <a:rPr lang="pl-PL"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Realizowane projekty w ramach profilaktyki uzależnień</a:t>
            </a:r>
          </a:p>
        </p:txBody>
      </p:sp>
      <p:sp>
        <p:nvSpPr>
          <p:cNvPr id="3" name="Symbol zastępczy tekstu 2">
            <a:extLst>
              <a:ext uri="{FF2B5EF4-FFF2-40B4-BE49-F238E27FC236}">
                <a16:creationId xmlns:a16="http://schemas.microsoft.com/office/drawing/2014/main" id="{0D298B4B-3E6D-4FA4-9CDE-329129B844EF}"/>
              </a:ext>
            </a:extLst>
          </p:cNvPr>
          <p:cNvSpPr>
            <a:spLocks noGrp="1"/>
          </p:cNvSpPr>
          <p:nvPr>
            <p:ph type="body" idx="1"/>
          </p:nvPr>
        </p:nvSpPr>
        <p:spPr>
          <a:xfrm>
            <a:off x="1526796" y="1585518"/>
            <a:ext cx="9977815" cy="4546833"/>
          </a:xfrm>
        </p:spPr>
        <p:txBody>
          <a:bodyPr>
            <a:normAutofit fontScale="70000" lnSpcReduction="20000"/>
          </a:bodyPr>
          <a:lstStyle/>
          <a:p>
            <a:r>
              <a:rPr lang="pl-PL" dirty="0"/>
              <a:t>1. </a:t>
            </a:r>
            <a:r>
              <a:rPr lang="pl-PL" sz="1900" b="1" dirty="0">
                <a:solidFill>
                  <a:schemeClr val="tx1"/>
                </a:solidFill>
                <a:effectLst>
                  <a:outerShdw blurRad="38100" dist="38100" dir="2700000" algn="tl">
                    <a:srgbClr val="000000">
                      <a:alpha val="43137"/>
                    </a:srgbClr>
                  </a:outerShdw>
                </a:effectLst>
              </a:rPr>
              <a:t>,,Nie czekaj, pomóż sobie i innym!’’</a:t>
            </a:r>
          </a:p>
          <a:p>
            <a:r>
              <a:rPr lang="pl-PL" sz="2200" dirty="0">
                <a:solidFill>
                  <a:schemeClr val="tx1"/>
                </a:solidFill>
                <a:latin typeface="Times New Roman" panose="02020603050405020304" pitchFamily="18" charset="0"/>
                <a:cs typeface="Times New Roman" panose="02020603050405020304" pitchFamily="18" charset="0"/>
              </a:rPr>
              <a:t>Wartość projektu  - 7.650,00 zł</a:t>
            </a:r>
          </a:p>
          <a:p>
            <a:r>
              <a:rPr lang="pl-PL" sz="2200" dirty="0">
                <a:solidFill>
                  <a:schemeClr val="tx1"/>
                </a:solidFill>
                <a:latin typeface="Times New Roman" panose="02020603050405020304" pitchFamily="18" charset="0"/>
                <a:cs typeface="Times New Roman" panose="02020603050405020304" pitchFamily="18" charset="0"/>
              </a:rPr>
              <a:t>Dofinansowanie UM  - 5.850,00 zł </a:t>
            </a:r>
          </a:p>
          <a:p>
            <a:r>
              <a:rPr lang="pl-PL" sz="2200" dirty="0">
                <a:solidFill>
                  <a:schemeClr val="tx1"/>
                </a:solidFill>
                <a:latin typeface="Times New Roman" panose="02020603050405020304" pitchFamily="18" charset="0"/>
                <a:cs typeface="Times New Roman" panose="02020603050405020304" pitchFamily="18" charset="0"/>
              </a:rPr>
              <a:t>Zadanie realizowane w Ośrodku Apostolstwa Trzeźwości, wsparciem objęto 17 uczestników, w tym osoby trzeźwiejące, DDA, AL- A-non, osoby współuzależnione</a:t>
            </a:r>
            <a:r>
              <a:rPr lang="pl-PL" dirty="0"/>
              <a:t>. </a:t>
            </a:r>
          </a:p>
          <a:p>
            <a:r>
              <a:rPr lang="pl-PL" dirty="0"/>
              <a:t>2. </a:t>
            </a:r>
            <a:r>
              <a:rPr lang="pl-PL" sz="1900" b="1" dirty="0">
                <a:solidFill>
                  <a:schemeClr val="tx1"/>
                </a:solidFill>
                <a:effectLst>
                  <a:outerShdw blurRad="38100" dist="38100" dir="2700000" algn="tl">
                    <a:srgbClr val="000000">
                      <a:alpha val="43137"/>
                    </a:srgbClr>
                  </a:outerShdw>
                </a:effectLst>
              </a:rPr>
              <a:t>Profilaktyczny projekt pilotażowy: ,,Stop uzależnieniom i agresji’’(wrzesień – listopad 2022)</a:t>
            </a:r>
          </a:p>
          <a:p>
            <a:r>
              <a:rPr lang="pl-PL" sz="1900" dirty="0">
                <a:solidFill>
                  <a:schemeClr val="tx1"/>
                </a:solidFill>
              </a:rPr>
              <a:t>Wartość projektu – 16.900,00 zł</a:t>
            </a:r>
          </a:p>
          <a:p>
            <a:r>
              <a:rPr lang="pl-PL" dirty="0">
                <a:solidFill>
                  <a:schemeClr val="tx1"/>
                </a:solidFill>
              </a:rPr>
              <a:t>Dofinansowanie UM – 13.140,00 zł</a:t>
            </a:r>
          </a:p>
          <a:p>
            <a:r>
              <a:rPr lang="pl-PL" dirty="0">
                <a:solidFill>
                  <a:schemeClr val="tx1"/>
                </a:solidFill>
              </a:rPr>
              <a:t>Zadanie realizowane w siedzibie świetlicy opiekuńczo – wychowawczej przy ul. Kamionka 3. Założenie projektu miało swoje odzwierciedlenie w wynikach diagnozy dzieci i młodzieży chełmińskiej, na podstawie której powstał i wdrażany jest Miejski Program Rozwiązywania Problemów Uzależnień. </a:t>
            </a:r>
          </a:p>
          <a:p>
            <a:r>
              <a:rPr lang="pl-PL" dirty="0">
                <a:solidFill>
                  <a:schemeClr val="tx1"/>
                </a:solidFill>
              </a:rPr>
              <a:t>Wsparciem objęto 12 dzieci w wieku 10 – 14 lat zagrożonych wykluczeniem społecznym. </a:t>
            </a:r>
          </a:p>
          <a:p>
            <a:r>
              <a:rPr lang="pl-PL" dirty="0">
                <a:solidFill>
                  <a:schemeClr val="tx1"/>
                </a:solidFill>
              </a:rPr>
              <a:t>3. </a:t>
            </a:r>
            <a:r>
              <a:rPr lang="pl-PL" b="1" dirty="0">
                <a:solidFill>
                  <a:schemeClr val="tx1"/>
                </a:solidFill>
                <a:effectLst>
                  <a:outerShdw blurRad="38100" dist="38100" dir="2700000" algn="tl">
                    <a:srgbClr val="000000">
                      <a:alpha val="43137"/>
                    </a:srgbClr>
                  </a:outerShdw>
                </a:effectLst>
              </a:rPr>
              <a:t>Profilaktyczny projekt pilotażowy: ,,Uzależnienia? – Uzależnienia!’’</a:t>
            </a:r>
          </a:p>
          <a:p>
            <a:r>
              <a:rPr lang="pl-PL" dirty="0">
                <a:solidFill>
                  <a:schemeClr val="tx1"/>
                </a:solidFill>
              </a:rPr>
              <a:t>Wartość projektu: 10. 984,00 zł.</a:t>
            </a:r>
          </a:p>
          <a:p>
            <a:r>
              <a:rPr lang="pl-PL" dirty="0">
                <a:solidFill>
                  <a:schemeClr val="tx1"/>
                </a:solidFill>
              </a:rPr>
              <a:t>Dofinansowanie UM – 8.720,00 ZŁ. </a:t>
            </a:r>
          </a:p>
          <a:p>
            <a:r>
              <a:rPr lang="pl-PL" dirty="0">
                <a:solidFill>
                  <a:schemeClr val="tx1"/>
                </a:solidFill>
              </a:rPr>
              <a:t>Wsparciem została objęta grupa 6 osób, nieformalnych liderów grup </a:t>
            </a:r>
            <a:r>
              <a:rPr lang="pl-PL" dirty="0" err="1">
                <a:solidFill>
                  <a:schemeClr val="tx1"/>
                </a:solidFill>
              </a:rPr>
              <a:t>grup</a:t>
            </a:r>
            <a:r>
              <a:rPr lang="pl-PL" dirty="0">
                <a:solidFill>
                  <a:schemeClr val="tx1"/>
                </a:solidFill>
              </a:rPr>
              <a:t> dzieci i młodzieży. Projekt miał na cele podniesienie kompetencji wśród osób pracujących z dziećmi i młodzieżą w zakresie uzależnień. </a:t>
            </a:r>
          </a:p>
          <a:p>
            <a:endParaRPr lang="pl-PL" b="1" dirty="0">
              <a:solidFill>
                <a:schemeClr val="tx1"/>
              </a:solidFill>
              <a:effectLst>
                <a:outerShdw blurRad="38100" dist="38100" dir="2700000" algn="tl">
                  <a:srgbClr val="000000">
                    <a:alpha val="43137"/>
                  </a:srgbClr>
                </a:outerShdw>
              </a:effectLst>
            </a:endParaRPr>
          </a:p>
          <a:p>
            <a:endParaRPr lang="pl-PL"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832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EBA75E-145B-443D-9ED0-B50537B96EE2}"/>
              </a:ext>
            </a:extLst>
          </p:cNvPr>
          <p:cNvSpPr>
            <a:spLocks noGrp="1"/>
          </p:cNvSpPr>
          <p:nvPr>
            <p:ph type="title"/>
          </p:nvPr>
        </p:nvSpPr>
        <p:spPr>
          <a:xfrm>
            <a:off x="1560352" y="0"/>
            <a:ext cx="9944259" cy="662730"/>
          </a:xfrm>
        </p:spPr>
        <p:txBody>
          <a:bodyPr>
            <a:normAutofit/>
          </a:bodyPr>
          <a:lstStyle/>
          <a:p>
            <a:pPr algn="ctr"/>
            <a:r>
              <a:rPr lang="pl-PL"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Realizowane projekty w ramach profilaktyki uzależnień c.d.</a:t>
            </a:r>
          </a:p>
        </p:txBody>
      </p:sp>
      <p:sp>
        <p:nvSpPr>
          <p:cNvPr id="3" name="Symbol zastępczy tekstu 2">
            <a:extLst>
              <a:ext uri="{FF2B5EF4-FFF2-40B4-BE49-F238E27FC236}">
                <a16:creationId xmlns:a16="http://schemas.microsoft.com/office/drawing/2014/main" id="{20DF2B7D-878A-4DF1-9935-7175EF000D27}"/>
              </a:ext>
            </a:extLst>
          </p:cNvPr>
          <p:cNvSpPr>
            <a:spLocks noGrp="1"/>
          </p:cNvSpPr>
          <p:nvPr>
            <p:ph type="body" idx="1"/>
          </p:nvPr>
        </p:nvSpPr>
        <p:spPr>
          <a:xfrm>
            <a:off x="1669410" y="662730"/>
            <a:ext cx="9835202" cy="5247180"/>
          </a:xfrm>
        </p:spPr>
        <p:txBody>
          <a:bodyPr>
            <a:normAutofit lnSpcReduction="10000"/>
          </a:bodyPr>
          <a:lstStyle/>
          <a:p>
            <a:r>
              <a:rPr lang="pl-PL" dirty="0"/>
              <a:t>4. </a:t>
            </a:r>
            <a:r>
              <a:rPr lang="pl-PL" sz="1400" b="1" dirty="0">
                <a:solidFill>
                  <a:schemeClr val="tx1"/>
                </a:solidFill>
                <a:effectLst>
                  <a:outerShdw blurRad="38100" dist="38100" dir="2700000" algn="tl">
                    <a:srgbClr val="000000">
                      <a:alpha val="43137"/>
                    </a:srgbClr>
                  </a:outerShdw>
                </a:effectLst>
              </a:rPr>
              <a:t>,,Pierwszy kontakt – szkolenia trenerskie dla grupy niepijących alkoholików’’.</a:t>
            </a:r>
          </a:p>
          <a:p>
            <a:r>
              <a:rPr lang="pl-PL" sz="1400" dirty="0">
                <a:solidFill>
                  <a:schemeClr val="tx1"/>
                </a:solidFill>
              </a:rPr>
              <a:t>Wartość projektu – 4.080,00 zł</a:t>
            </a:r>
          </a:p>
          <a:p>
            <a:r>
              <a:rPr lang="pl-PL" sz="1400" dirty="0">
                <a:solidFill>
                  <a:schemeClr val="tx1"/>
                </a:solidFill>
              </a:rPr>
              <a:t>Dofinansowanie UM – 3.150,00 zł.</a:t>
            </a:r>
          </a:p>
          <a:p>
            <a:r>
              <a:rPr lang="pl-PL" sz="1400" dirty="0">
                <a:solidFill>
                  <a:schemeClr val="tx1"/>
                </a:solidFill>
              </a:rPr>
              <a:t>Zadanie polegało na szkoleniu dla 7 osób uzależnionych od alkoholu, nie pijących, ważnym aspektem było to, że nabyte umiejętności i kompetencje przez beneficjentów posłużyły w realizacji ,,Żywej </a:t>
            </a:r>
            <a:r>
              <a:rPr lang="pl-PL" sz="1400" dirty="0" err="1">
                <a:solidFill>
                  <a:schemeClr val="tx1"/>
                </a:solidFill>
              </a:rPr>
              <a:t>Ksiązki</a:t>
            </a:r>
            <a:r>
              <a:rPr lang="pl-PL" sz="1400" dirty="0">
                <a:solidFill>
                  <a:schemeClr val="tx1"/>
                </a:solidFill>
              </a:rPr>
              <a:t>’’. </a:t>
            </a:r>
          </a:p>
          <a:p>
            <a:r>
              <a:rPr lang="pl-PL" sz="1400" dirty="0">
                <a:solidFill>
                  <a:schemeClr val="tx1"/>
                </a:solidFill>
              </a:rPr>
              <a:t>5. </a:t>
            </a:r>
            <a:r>
              <a:rPr lang="pl-PL" sz="1400" b="1" dirty="0">
                <a:solidFill>
                  <a:schemeClr val="tx1"/>
                </a:solidFill>
                <a:effectLst>
                  <a:outerShdw blurRad="38100" dist="38100" dir="2700000" algn="tl">
                    <a:srgbClr val="000000">
                      <a:alpha val="43137"/>
                    </a:srgbClr>
                  </a:outerShdw>
                </a:effectLst>
              </a:rPr>
              <a:t>,,Jak sprostać dzisiejszym czasom?- warsztat budowania odporności psychicznej’’ </a:t>
            </a:r>
          </a:p>
          <a:p>
            <a:r>
              <a:rPr lang="pl-PL" sz="1400" dirty="0">
                <a:solidFill>
                  <a:schemeClr val="tx1"/>
                </a:solidFill>
              </a:rPr>
              <a:t>Wartość projektu – 11.699,25</a:t>
            </a:r>
          </a:p>
          <a:p>
            <a:r>
              <a:rPr lang="pl-PL" sz="1400" dirty="0">
                <a:solidFill>
                  <a:schemeClr val="tx1"/>
                </a:solidFill>
              </a:rPr>
              <a:t>Dofinansowanie UM – 9.000,00 zł.</a:t>
            </a:r>
          </a:p>
          <a:p>
            <a:r>
              <a:rPr lang="pl-PL" sz="1400" dirty="0">
                <a:solidFill>
                  <a:schemeClr val="tx1"/>
                </a:solidFill>
              </a:rPr>
              <a:t>Warsztat adresowany był dla 12 osobowej grupy osób zagrożonych problemem alkoholowym. Realizowano warsztaty z tematyki np.: Czym jest odporność psychiczna, pojęcie stresu, mechanizm uzależnień w kontekście obniżonej odporności na stres itp. </a:t>
            </a:r>
          </a:p>
          <a:p>
            <a:r>
              <a:rPr lang="pl-PL" sz="1400" dirty="0">
                <a:solidFill>
                  <a:schemeClr val="tx1"/>
                </a:solidFill>
              </a:rPr>
              <a:t>6. </a:t>
            </a:r>
            <a:r>
              <a:rPr lang="pl-PL" sz="1400" b="1" dirty="0">
                <a:solidFill>
                  <a:schemeClr val="tx1"/>
                </a:solidFill>
                <a:effectLst>
                  <a:outerShdw blurRad="38100" dist="38100" dir="2700000" algn="tl">
                    <a:srgbClr val="000000">
                      <a:alpha val="43137"/>
                    </a:srgbClr>
                  </a:outerShdw>
                </a:effectLst>
              </a:rPr>
              <a:t>,,</a:t>
            </a:r>
            <a:r>
              <a:rPr lang="pl-PL" sz="1400" b="1" dirty="0" err="1">
                <a:solidFill>
                  <a:schemeClr val="tx1"/>
                </a:solidFill>
                <a:effectLst>
                  <a:outerShdw blurRad="38100" dist="38100" dir="2700000" algn="tl">
                    <a:srgbClr val="000000">
                      <a:alpha val="43137"/>
                    </a:srgbClr>
                  </a:outerShdw>
                </a:effectLst>
              </a:rPr>
              <a:t>Candis</a:t>
            </a:r>
            <a:r>
              <a:rPr lang="pl-PL" sz="1400" b="1" dirty="0">
                <a:solidFill>
                  <a:schemeClr val="tx1"/>
                </a:solidFill>
                <a:effectLst>
                  <a:outerShdw blurRad="38100" dist="38100" dir="2700000" algn="tl">
                    <a:srgbClr val="000000">
                      <a:alpha val="43137"/>
                    </a:srgbClr>
                  </a:outerShdw>
                </a:effectLst>
              </a:rPr>
              <a:t> – program terapeutyczny dla użytkowników marihuany’’</a:t>
            </a:r>
          </a:p>
          <a:p>
            <a:r>
              <a:rPr lang="pl-PL" sz="1400" dirty="0">
                <a:solidFill>
                  <a:schemeClr val="tx1"/>
                </a:solidFill>
              </a:rPr>
              <a:t>Wartość projektu: 11.000,00 zł</a:t>
            </a:r>
          </a:p>
          <a:p>
            <a:r>
              <a:rPr lang="pl-PL" sz="1400" dirty="0">
                <a:solidFill>
                  <a:schemeClr val="tx1"/>
                </a:solidFill>
              </a:rPr>
              <a:t>Dofinansowanie UM – 10.000,00 zł.</a:t>
            </a:r>
          </a:p>
          <a:p>
            <a:r>
              <a:rPr lang="pl-PL" sz="1400" dirty="0" err="1">
                <a:solidFill>
                  <a:schemeClr val="tx1"/>
                </a:solidFill>
              </a:rPr>
              <a:t>Candis</a:t>
            </a:r>
            <a:r>
              <a:rPr lang="pl-PL" sz="1400" dirty="0">
                <a:solidFill>
                  <a:schemeClr val="tx1"/>
                </a:solidFill>
              </a:rPr>
              <a:t> to indywidualny program terapeutyczny dla osób mających problemy z powodu używania marihuany i haszyszu. Program obejmował wsparciem osoby w </a:t>
            </a:r>
            <a:r>
              <a:rPr lang="pl-PL" sz="1400" dirty="0" err="1">
                <a:solidFill>
                  <a:schemeClr val="tx1"/>
                </a:solidFill>
              </a:rPr>
              <a:t>wiku</a:t>
            </a:r>
            <a:r>
              <a:rPr lang="pl-PL" sz="1400" dirty="0">
                <a:solidFill>
                  <a:schemeClr val="tx1"/>
                </a:solidFill>
              </a:rPr>
              <a:t> 18 – 35 lat, prowadzone były sesje indywidualne w zakresie: psychoedukacji i budowania motywacji do zmian, zrozumienia własnych wzorców używania konopi, przygotowania do dnia zero, przezwyciężenia głodu narkotykowego itp. </a:t>
            </a:r>
          </a:p>
        </p:txBody>
      </p:sp>
    </p:spTree>
    <p:extLst>
      <p:ext uri="{BB962C8B-B14F-4D97-AF65-F5344CB8AC3E}">
        <p14:creationId xmlns:p14="http://schemas.microsoft.com/office/powerpoint/2010/main" val="2512746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DB51D2-F801-4FC8-9E8A-B168360F7359}"/>
              </a:ext>
            </a:extLst>
          </p:cNvPr>
          <p:cNvSpPr>
            <a:spLocks noGrp="1"/>
          </p:cNvSpPr>
          <p:nvPr>
            <p:ph type="title"/>
          </p:nvPr>
        </p:nvSpPr>
        <p:spPr>
          <a:xfrm>
            <a:off x="1711354" y="83890"/>
            <a:ext cx="9793257" cy="612396"/>
          </a:xfrm>
        </p:spPr>
        <p:txBody>
          <a:bodyPr>
            <a:normAutofit/>
          </a:bodyPr>
          <a:lstStyle/>
          <a:p>
            <a:pPr algn="ctr"/>
            <a:r>
              <a:rPr lang="pl-PL"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Realizacja projektów w zakresie profilaktyki uzależnień c.d. </a:t>
            </a:r>
          </a:p>
        </p:txBody>
      </p:sp>
      <p:sp>
        <p:nvSpPr>
          <p:cNvPr id="3" name="Symbol zastępczy tekstu 2">
            <a:extLst>
              <a:ext uri="{FF2B5EF4-FFF2-40B4-BE49-F238E27FC236}">
                <a16:creationId xmlns:a16="http://schemas.microsoft.com/office/drawing/2014/main" id="{4A8B3193-6420-4995-AF31-E39409266B05}"/>
              </a:ext>
            </a:extLst>
          </p:cNvPr>
          <p:cNvSpPr>
            <a:spLocks noGrp="1"/>
          </p:cNvSpPr>
          <p:nvPr>
            <p:ph type="body" idx="1"/>
          </p:nvPr>
        </p:nvSpPr>
        <p:spPr>
          <a:xfrm>
            <a:off x="1946246" y="780176"/>
            <a:ext cx="9558365" cy="5129734"/>
          </a:xfrm>
        </p:spPr>
        <p:txBody>
          <a:bodyPr>
            <a:normAutofit lnSpcReduction="10000"/>
          </a:bodyPr>
          <a:lstStyle/>
          <a:p>
            <a:r>
              <a:rPr lang="pl-PL" dirty="0"/>
              <a:t>7. </a:t>
            </a:r>
            <a:r>
              <a:rPr lang="pl-PL" sz="1600" b="1" dirty="0">
                <a:solidFill>
                  <a:schemeClr val="tx1"/>
                </a:solidFill>
                <a:effectLst>
                  <a:outerShdw blurRad="38100" dist="38100" dir="2700000" algn="tl">
                    <a:srgbClr val="000000">
                      <a:alpha val="43137"/>
                    </a:srgbClr>
                  </a:outerShdw>
                </a:effectLst>
              </a:rPr>
              <a:t>,,Świetlicowa przystań’’ </a:t>
            </a:r>
          </a:p>
          <a:p>
            <a:r>
              <a:rPr lang="pl-PL" sz="1600" dirty="0">
                <a:solidFill>
                  <a:schemeClr val="tx1"/>
                </a:solidFill>
              </a:rPr>
              <a:t>Wartość projektu: 74.790,00 zł</a:t>
            </a:r>
          </a:p>
          <a:p>
            <a:r>
              <a:rPr lang="pl-PL" sz="1600" dirty="0">
                <a:solidFill>
                  <a:schemeClr val="tx1"/>
                </a:solidFill>
              </a:rPr>
              <a:t>Dofinansowanie UM – 35.000,00 zł.</a:t>
            </a:r>
          </a:p>
          <a:p>
            <a:r>
              <a:rPr lang="pl-PL" sz="1600" dirty="0">
                <a:solidFill>
                  <a:schemeClr val="tx1"/>
                </a:solidFill>
              </a:rPr>
              <a:t>Zadanie dedykowane dla dzieci i młodzieży z terenu Miasta Chełmna. </a:t>
            </a:r>
          </a:p>
          <a:p>
            <a:r>
              <a:rPr lang="pl-PL" sz="1600" dirty="0">
                <a:solidFill>
                  <a:schemeClr val="tx1"/>
                </a:solidFill>
              </a:rPr>
              <a:t>Realizacja zajęć świetlicowych dla dzieci i młodzieży wychowujących się w domach </a:t>
            </a:r>
            <a:r>
              <a:rPr lang="pl-PL" sz="1600" dirty="0" err="1">
                <a:solidFill>
                  <a:schemeClr val="tx1"/>
                </a:solidFill>
              </a:rPr>
              <a:t>przemocowych</a:t>
            </a:r>
            <a:r>
              <a:rPr lang="pl-PL" sz="1600" dirty="0">
                <a:solidFill>
                  <a:schemeClr val="tx1"/>
                </a:solidFill>
              </a:rPr>
              <a:t> oraz zagrożonych wykluczeniem społecznym. </a:t>
            </a:r>
          </a:p>
          <a:p>
            <a:r>
              <a:rPr lang="pl-PL" sz="1600" dirty="0">
                <a:solidFill>
                  <a:schemeClr val="tx1"/>
                </a:solidFill>
              </a:rPr>
              <a:t>8. </a:t>
            </a:r>
            <a:r>
              <a:rPr lang="pl-PL" sz="1600" b="1" dirty="0">
                <a:solidFill>
                  <a:schemeClr val="tx1"/>
                </a:solidFill>
                <a:effectLst>
                  <a:outerShdw blurRad="38100" dist="38100" dir="2700000" algn="tl">
                    <a:srgbClr val="000000">
                      <a:alpha val="43137"/>
                    </a:srgbClr>
                  </a:outerShdw>
                </a:effectLst>
              </a:rPr>
              <a:t>,,Żywa Książka’’</a:t>
            </a:r>
          </a:p>
          <a:p>
            <a:r>
              <a:rPr lang="pl-PL" sz="1600" dirty="0">
                <a:solidFill>
                  <a:schemeClr val="tx1"/>
                </a:solidFill>
              </a:rPr>
              <a:t>Wydarzenie realizowane w Miejskiej Bibliotece Publicznej , w którym wzięło udział 221 osób. – młodzież ze szkół średnich. </a:t>
            </a:r>
          </a:p>
          <a:p>
            <a:r>
              <a:rPr lang="pl-PL" sz="1600" dirty="0">
                <a:solidFill>
                  <a:schemeClr val="tx1"/>
                </a:solidFill>
              </a:rPr>
              <a:t>6 osób, w tym 3 osoby </a:t>
            </a:r>
            <a:r>
              <a:rPr lang="pl-PL" sz="1600" dirty="0" err="1">
                <a:solidFill>
                  <a:schemeClr val="tx1"/>
                </a:solidFill>
              </a:rPr>
              <a:t>uza;eżnione</a:t>
            </a:r>
            <a:r>
              <a:rPr lang="pl-PL" sz="1600" dirty="0">
                <a:solidFill>
                  <a:schemeClr val="tx1"/>
                </a:solidFill>
              </a:rPr>
              <a:t> od alkoholu, 2 osoby współuzależnione oraz 1 osoba uzależniona od narkotyków.</a:t>
            </a:r>
          </a:p>
          <a:p>
            <a:r>
              <a:rPr lang="pl-PL" sz="1600" dirty="0">
                <a:solidFill>
                  <a:schemeClr val="tx1"/>
                </a:solidFill>
              </a:rPr>
              <a:t>9. </a:t>
            </a:r>
            <a:r>
              <a:rPr lang="pl-PL" sz="1600" b="1" dirty="0">
                <a:solidFill>
                  <a:schemeClr val="tx1"/>
                </a:solidFill>
                <a:effectLst>
                  <a:outerShdw blurRad="38100" dist="38100" dir="2700000" algn="tl">
                    <a:srgbClr val="000000">
                      <a:alpha val="43137"/>
                    </a:srgbClr>
                  </a:outerShdw>
                </a:effectLst>
              </a:rPr>
              <a:t>,,Wsparcie terapeutyczne i socjalizacyjne osób bezdomnych uzależnionych od alkoholu poprzez prowadzenie 2 Mieszkań Aktywności Społecznej’’ </a:t>
            </a:r>
          </a:p>
          <a:p>
            <a:r>
              <a:rPr lang="pl-PL" sz="1600" dirty="0">
                <a:solidFill>
                  <a:schemeClr val="tx1"/>
                </a:solidFill>
              </a:rPr>
              <a:t>Wartość projektu: 9.200,00 zł – październik – grudzień 2022 r. </a:t>
            </a:r>
          </a:p>
          <a:p>
            <a:r>
              <a:rPr lang="pl-PL" sz="1600" dirty="0">
                <a:solidFill>
                  <a:schemeClr val="tx1"/>
                </a:solidFill>
              </a:rPr>
              <a:t>Projekt poświęcony dla osób bezdomnych, uzależnionych od alkoholu, którzy przy wsparciu wykwalifikowanych pracowników mają szansę na nowy start. </a:t>
            </a:r>
          </a:p>
        </p:txBody>
      </p:sp>
    </p:spTree>
    <p:extLst>
      <p:ext uri="{BB962C8B-B14F-4D97-AF65-F5344CB8AC3E}">
        <p14:creationId xmlns:p14="http://schemas.microsoft.com/office/powerpoint/2010/main" val="402839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2820A5-3981-4E38-9A6D-7C262071DADF}"/>
              </a:ext>
            </a:extLst>
          </p:cNvPr>
          <p:cNvSpPr>
            <a:spLocks noGrp="1"/>
          </p:cNvSpPr>
          <p:nvPr>
            <p:ph type="title"/>
          </p:nvPr>
        </p:nvSpPr>
        <p:spPr>
          <a:xfrm>
            <a:off x="1744910" y="67112"/>
            <a:ext cx="9759701" cy="604007"/>
          </a:xfrm>
        </p:spPr>
        <p:txBody>
          <a:bodyPr>
            <a:normAutofit/>
          </a:bodyPr>
          <a:lstStyle/>
          <a:p>
            <a:pPr algn="ctr"/>
            <a:r>
              <a:rPr lang="pl-PL"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Realizacja projektów w zakresie profilaktyki c.d.</a:t>
            </a:r>
          </a:p>
        </p:txBody>
      </p:sp>
      <p:sp>
        <p:nvSpPr>
          <p:cNvPr id="3" name="Symbol zastępczy tekstu 2">
            <a:extLst>
              <a:ext uri="{FF2B5EF4-FFF2-40B4-BE49-F238E27FC236}">
                <a16:creationId xmlns:a16="http://schemas.microsoft.com/office/drawing/2014/main" id="{F210E6C9-2579-43EB-AE84-3B515219625B}"/>
              </a:ext>
            </a:extLst>
          </p:cNvPr>
          <p:cNvSpPr>
            <a:spLocks noGrp="1"/>
          </p:cNvSpPr>
          <p:nvPr>
            <p:ph type="body" idx="1"/>
          </p:nvPr>
        </p:nvSpPr>
        <p:spPr>
          <a:xfrm>
            <a:off x="2052317" y="1275128"/>
            <a:ext cx="8915399" cy="2114026"/>
          </a:xfrm>
        </p:spPr>
        <p:txBody>
          <a:bodyPr/>
          <a:lstStyle/>
          <a:p>
            <a:r>
              <a:rPr lang="pl-PL" dirty="0"/>
              <a:t>10. </a:t>
            </a:r>
            <a:r>
              <a:rPr lang="pl-PL" b="1" dirty="0">
                <a:solidFill>
                  <a:schemeClr val="tx1"/>
                </a:solidFill>
                <a:effectLst>
                  <a:outerShdw blurRad="38100" dist="38100" dir="2700000" algn="tl">
                    <a:srgbClr val="000000">
                      <a:alpha val="43137"/>
                    </a:srgbClr>
                  </a:outerShdw>
                </a:effectLst>
              </a:rPr>
              <a:t>,,Promowanie zdrowego stylu życia poprzez sport’’.</a:t>
            </a:r>
          </a:p>
          <a:p>
            <a:r>
              <a:rPr lang="pl-PL" dirty="0">
                <a:solidFill>
                  <a:schemeClr val="tx1"/>
                </a:solidFill>
              </a:rPr>
              <a:t>Wartość projektu : 9.600,00 zł.</a:t>
            </a:r>
          </a:p>
          <a:p>
            <a:r>
              <a:rPr lang="pl-PL" dirty="0">
                <a:solidFill>
                  <a:schemeClr val="tx1"/>
                </a:solidFill>
              </a:rPr>
              <a:t>Zadanie zakłada realizację zajęć sportowych dla osób zagrożonych wykluczeniem społecznym, oraz współuzależnionych. </a:t>
            </a:r>
          </a:p>
        </p:txBody>
      </p:sp>
    </p:spTree>
    <p:extLst>
      <p:ext uri="{BB962C8B-B14F-4D97-AF65-F5344CB8AC3E}">
        <p14:creationId xmlns:p14="http://schemas.microsoft.com/office/powerpoint/2010/main" val="2003350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7CC9EA-9B75-4057-9BA6-BA22CBC06011}"/>
              </a:ext>
            </a:extLst>
          </p:cNvPr>
          <p:cNvSpPr>
            <a:spLocks noGrp="1"/>
          </p:cNvSpPr>
          <p:nvPr>
            <p:ph type="title"/>
          </p:nvPr>
        </p:nvSpPr>
        <p:spPr>
          <a:xfrm>
            <a:off x="2589212" y="609600"/>
            <a:ext cx="8915399" cy="774583"/>
          </a:xfrm>
        </p:spPr>
        <p:txBody>
          <a:bodyPr>
            <a:normAutofit/>
          </a:bodyPr>
          <a:lstStyle/>
          <a:p>
            <a:pPr algn="ctr"/>
            <a:r>
              <a:rPr lang="pl-PL"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Miejska Komisja  Rozwiązywania Problemów Alkoholowych</a:t>
            </a:r>
          </a:p>
        </p:txBody>
      </p:sp>
      <p:sp>
        <p:nvSpPr>
          <p:cNvPr id="3" name="Symbol zastępczy tekstu 2">
            <a:extLst>
              <a:ext uri="{FF2B5EF4-FFF2-40B4-BE49-F238E27FC236}">
                <a16:creationId xmlns:a16="http://schemas.microsoft.com/office/drawing/2014/main" id="{937C16E3-5C89-46D6-8FAF-D1E566451EEC}"/>
              </a:ext>
            </a:extLst>
          </p:cNvPr>
          <p:cNvSpPr>
            <a:spLocks noGrp="1"/>
          </p:cNvSpPr>
          <p:nvPr>
            <p:ph type="body" idx="1"/>
          </p:nvPr>
        </p:nvSpPr>
        <p:spPr>
          <a:xfrm>
            <a:off x="2136207" y="1493240"/>
            <a:ext cx="8915399" cy="4374725"/>
          </a:xfrm>
        </p:spPr>
        <p:txBody>
          <a:bodyPr/>
          <a:lstStyle/>
          <a:p>
            <a:pPr algn="just"/>
            <a:r>
              <a:rPr lang="pl-PL" dirty="0">
                <a:solidFill>
                  <a:schemeClr val="tx1"/>
                </a:solidFill>
              </a:rPr>
              <a:t>Składa się z ośmiu osób, które posiadają niezbędne umiejętności </a:t>
            </a:r>
            <a:br>
              <a:rPr lang="pl-PL" dirty="0">
                <a:solidFill>
                  <a:schemeClr val="tx1"/>
                </a:solidFill>
              </a:rPr>
            </a:br>
            <a:r>
              <a:rPr lang="pl-PL" dirty="0">
                <a:solidFill>
                  <a:schemeClr val="tx1"/>
                </a:solidFill>
              </a:rPr>
              <a:t>i odpowiednie kompetencje wynikające z pełnionych funkcji zawodowych lub ról społecznych. Komisja brała czynny udział w tworzeniu założeń Miejskiego Programu Profilaktyki. Odpowiadała też za tworzenie polityki trzeźwościowej w mieście,  a także działała, na wniosek zainteresowanych osób na płaszczyźnie motywacji do zaprzestania nadużywania alkoholu przez zgłoszone osoby dotknięte tym problemem. Komisja, na bieżąco opiniowała także wnioski </a:t>
            </a:r>
            <a:br>
              <a:rPr lang="pl-PL" dirty="0">
                <a:solidFill>
                  <a:schemeClr val="tx1"/>
                </a:solidFill>
              </a:rPr>
            </a:br>
            <a:r>
              <a:rPr lang="pl-PL" dirty="0">
                <a:solidFill>
                  <a:schemeClr val="tx1"/>
                </a:solidFill>
              </a:rPr>
              <a:t>o wydanie zezwoleń na sprzedaż napojów alkoholowych dla lokali gastronomicznych i sklepów.</a:t>
            </a:r>
          </a:p>
          <a:p>
            <a:endParaRPr lang="pl-PL" dirty="0"/>
          </a:p>
          <a:p>
            <a:endParaRPr lang="pl-PL" dirty="0"/>
          </a:p>
        </p:txBody>
      </p:sp>
    </p:spTree>
    <p:extLst>
      <p:ext uri="{BB962C8B-B14F-4D97-AF65-F5344CB8AC3E}">
        <p14:creationId xmlns:p14="http://schemas.microsoft.com/office/powerpoint/2010/main" val="2428040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385F9C-7A34-4C2F-91B3-72914B1D2A35}"/>
              </a:ext>
            </a:extLst>
          </p:cNvPr>
          <p:cNvSpPr>
            <a:spLocks noGrp="1"/>
          </p:cNvSpPr>
          <p:nvPr>
            <p:ph type="title"/>
          </p:nvPr>
        </p:nvSpPr>
        <p:spPr>
          <a:xfrm>
            <a:off x="1585520" y="609600"/>
            <a:ext cx="9919092" cy="1672206"/>
          </a:xfrm>
        </p:spPr>
        <p:txBody>
          <a:bodyPr>
            <a:normAutofit/>
          </a:bodyPr>
          <a:lstStyle/>
          <a:p>
            <a:pPr algn="ctr"/>
            <a:r>
              <a:rPr lang="pl-PL"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Promyk – Poradnia Terapii Uzależnienia od Alkoholu i Współuzależnienia  oraz Innych Uzależnień</a:t>
            </a:r>
          </a:p>
        </p:txBody>
      </p:sp>
      <p:sp>
        <p:nvSpPr>
          <p:cNvPr id="3" name="Symbol zastępczy tekstu 2">
            <a:extLst>
              <a:ext uri="{FF2B5EF4-FFF2-40B4-BE49-F238E27FC236}">
                <a16:creationId xmlns:a16="http://schemas.microsoft.com/office/drawing/2014/main" id="{EC7565E5-D515-432B-98E0-EB8AB67C347D}"/>
              </a:ext>
            </a:extLst>
          </p:cNvPr>
          <p:cNvSpPr>
            <a:spLocks noGrp="1"/>
          </p:cNvSpPr>
          <p:nvPr>
            <p:ph type="body" idx="1"/>
          </p:nvPr>
        </p:nvSpPr>
        <p:spPr>
          <a:xfrm>
            <a:off x="1711354" y="2365695"/>
            <a:ext cx="9793257" cy="3544215"/>
          </a:xfrm>
        </p:spPr>
        <p:txBody>
          <a:bodyPr/>
          <a:lstStyle/>
          <a:p>
            <a:pPr algn="just"/>
            <a:r>
              <a:rPr lang="pl-PL" dirty="0">
                <a:solidFill>
                  <a:schemeClr val="tx1"/>
                </a:solidFill>
              </a:rPr>
              <a:t>Działa na podstawie umowy o użyczenia pomieszczeń, którego główny zakres działania określa kontrakt z NFZ. Wszystkie porady i terapia są bezpłatne. W 2022 roku przyjęto 166 osób, 84 mężczyzn, 82 kobiety.</a:t>
            </a:r>
          </a:p>
        </p:txBody>
      </p:sp>
    </p:spTree>
    <p:extLst>
      <p:ext uri="{BB962C8B-B14F-4D97-AF65-F5344CB8AC3E}">
        <p14:creationId xmlns:p14="http://schemas.microsoft.com/office/powerpoint/2010/main" val="2510457186"/>
      </p:ext>
    </p:extLst>
  </p:cSld>
  <p:clrMapOvr>
    <a:masterClrMapping/>
  </p:clrMapOvr>
</p:sld>
</file>

<file path=ppt/theme/theme1.xml><?xml version="1.0" encoding="utf-8"?>
<a:theme xmlns:a="http://schemas.openxmlformats.org/drawingml/2006/main" name="Smuga">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338</TotalTime>
  <Words>1231</Words>
  <Application>Microsoft Office PowerPoint</Application>
  <PresentationFormat>Panoramiczny</PresentationFormat>
  <Paragraphs>82</Paragraphs>
  <Slides>18</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18</vt:i4>
      </vt:variant>
    </vt:vector>
  </HeadingPairs>
  <TitlesOfParts>
    <vt:vector size="23" baseType="lpstr">
      <vt:lpstr>Arial</vt:lpstr>
      <vt:lpstr>Century Gothic</vt:lpstr>
      <vt:lpstr>Times New Roman</vt:lpstr>
      <vt:lpstr>Wingdings 3</vt:lpstr>
      <vt:lpstr>Smuga</vt:lpstr>
      <vt:lpstr>Działania w zakresie profilaktyki uzależnień realizowane przez Urząd Miasta Chełmna, we współpracy z  Miejską Komisję Rozwiązywania Problemów Alkoholowych  i Organizacjami Pozarządowymi z terenu Miasta Chełmna.</vt:lpstr>
      <vt:lpstr>III ELEMENTARZ CZYLI PROGRAM SIEDMIU KROKÓW</vt:lpstr>
      <vt:lpstr>Profilaktyczne czwartki</vt:lpstr>
      <vt:lpstr>Realizowane projekty w ramach profilaktyki uzależnień</vt:lpstr>
      <vt:lpstr>Realizowane projekty w ramach profilaktyki uzależnień c.d.</vt:lpstr>
      <vt:lpstr>Realizacja projektów w zakresie profilaktyki uzależnień c.d. </vt:lpstr>
      <vt:lpstr>Realizacja projektów w zakresie profilaktyki c.d.</vt:lpstr>
      <vt:lpstr>Miejska Komisja  Rozwiązywania Problemów Alkoholowych</vt:lpstr>
      <vt:lpstr>Promyk – Poradnia Terapii Uzależnienia od Alkoholu i Współuzależnienia  oraz Innych Uzależnień</vt:lpstr>
      <vt:lpstr>Punkt Pierwszego Kontaktu</vt:lpstr>
      <vt:lpstr>Świetlica opiekuńczo wychowawcza ,,Kamionka’’</vt:lpstr>
      <vt:lpstr>Co ponadto?</vt:lpstr>
      <vt:lpstr>Fotorelacja</vt:lpstr>
      <vt:lpstr>Prezentacja programu PowerPoint</vt:lpstr>
      <vt:lpstr>Prezentacja programu PowerPoint</vt:lpstr>
      <vt:lpstr>Prezentacja programu PowerPoint</vt:lpstr>
      <vt:lpstr>Prezentacja programu PowerPoint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Działania w zakresie profilaktyki uzależnień realizowane przez Urząd Miasta Chełmna, we współpracy z  Miejską Komisję Rozwiązywania Problemów Alkoholowych  i Organizacjami Pozarządowymi z terenu Miasta Chełmna.</dc:title>
  <dc:creator>User6</dc:creator>
  <cp:lastModifiedBy>User6</cp:lastModifiedBy>
  <cp:revision>21</cp:revision>
  <dcterms:created xsi:type="dcterms:W3CDTF">2022-12-02T06:45:56Z</dcterms:created>
  <dcterms:modified xsi:type="dcterms:W3CDTF">2023-05-17T09:27:01Z</dcterms:modified>
</cp:coreProperties>
</file>