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omments/comment2.xml" ContentType="application/vnd.openxmlformats-officedocument.presentationml.comments+xml"/>
  <Override PartName="/ppt/charts/chart2.xml" ContentType="application/vnd.openxmlformats-officedocument.drawingml.chart+xml"/>
  <Override PartName="/ppt/comments/comment3.xml" ContentType="application/vnd.openxmlformats-officedocument.presentationml.comments+xml"/>
  <Override PartName="/ppt/charts/chart3.xml" ContentType="application/vnd.openxmlformats-officedocument.drawingml.chart+xml"/>
  <Override PartName="/ppt/comments/comment4.xml" ContentType="application/vnd.openxmlformats-officedocument.presentationml.comments+xml"/>
  <Override PartName="/ppt/charts/chart4.xml" ContentType="application/vnd.openxmlformats-officedocument.drawingml.chart+xml"/>
  <Override PartName="/ppt/comments/comment5.xml" ContentType="application/vnd.openxmlformats-officedocument.presentationml.comments+xml"/>
  <Override PartName="/ppt/charts/chart5.xml" ContentType="application/vnd.openxmlformats-officedocument.drawingml.chart+xml"/>
  <Override PartName="/ppt/comments/comment6.xml" ContentType="application/vnd.openxmlformats-officedocument.presentationml.comments+xml"/>
  <Override PartName="/ppt/charts/chart6.xml" ContentType="application/vnd.openxmlformats-officedocument.drawingml.chart+xml"/>
  <Override PartName="/ppt/comments/comment7.xml" ContentType="application/vnd.openxmlformats-officedocument.presentationml.comments+xml"/>
  <Override PartName="/ppt/charts/chart7.xml" ContentType="application/vnd.openxmlformats-officedocument.drawingml.chart+xml"/>
  <Override PartName="/ppt/comments/comment8.xml" ContentType="application/vnd.openxmlformats-officedocument.presentationml.comments+xml"/>
  <Override PartName="/ppt/charts/chart8.xml" ContentType="application/vnd.openxmlformats-officedocument.drawingml.chart+xml"/>
  <Override PartName="/ppt/comments/comment9.xml" ContentType="application/vnd.openxmlformats-officedocument.presentationml.comments+xml"/>
  <Override PartName="/ppt/charts/chart9.xml" ContentType="application/vnd.openxmlformats-officedocument.drawingml.chart+xml"/>
  <Override PartName="/ppt/comments/comment10.xml" ContentType="application/vnd.openxmlformats-officedocument.presentationml.comments+xml"/>
  <Override PartName="/ppt/charts/chart10.xml" ContentType="application/vnd.openxmlformats-officedocument.drawingml.chart+xml"/>
  <Override PartName="/ppt/comments/comment11.xml" ContentType="application/vnd.openxmlformats-officedocument.presentationml.comments+xml"/>
  <Override PartName="/ppt/charts/chart11.xml" ContentType="application/vnd.openxmlformats-officedocument.drawingml.chart+xml"/>
  <Override PartName="/ppt/comments/comment12.xml" ContentType="application/vnd.openxmlformats-officedocument.presentationml.comments+xml"/>
  <Override PartName="/ppt/charts/chart12.xml" ContentType="application/vnd.openxmlformats-officedocument.drawingml.chart+xml"/>
  <Override PartName="/ppt/comments/comment13.xml" ContentType="application/vnd.openxmlformats-officedocument.presentationml.comments+xml"/>
  <Override PartName="/ppt/charts/chart13.xml" ContentType="application/vnd.openxmlformats-officedocument.drawingml.chart+xml"/>
  <Override PartName="/ppt/comments/comment14.xml" ContentType="application/vnd.openxmlformats-officedocument.presentationml.comments+xml"/>
  <Override PartName="/ppt/charts/chart14.xml" ContentType="application/vnd.openxmlformats-officedocument.drawingml.chart+xml"/>
  <Override PartName="/ppt/drawings/drawing1.xml" ContentType="application/vnd.openxmlformats-officedocument.drawingml.chartshapes+xml"/>
  <Override PartName="/ppt/comments/comment15.xml" ContentType="application/vnd.openxmlformats-officedocument.presentationml.comments+xml"/>
  <Override PartName="/ppt/charts/chart1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2.xml" ContentType="application/vnd.openxmlformats-officedocument.drawingml.chartshapes+xml"/>
  <Override PartName="/ppt/comments/comment16.xml" ContentType="application/vnd.openxmlformats-officedocument.presentationml.comments+xml"/>
  <Override PartName="/ppt/charts/chart16.xml" ContentType="application/vnd.openxmlformats-officedocument.drawingml.chart+xml"/>
  <Override PartName="/ppt/comments/comment17.xml" ContentType="application/vnd.openxmlformats-officedocument.presentationml.comments+xml"/>
  <Override PartName="/ppt/charts/chart17.xml" ContentType="application/vnd.openxmlformats-officedocument.drawingml.chart+xml"/>
  <Override PartName="/ppt/comments/comment18.xml" ContentType="application/vnd.openxmlformats-officedocument.presentationml.comments+xml"/>
  <Override PartName="/ppt/charts/chart1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3.xml" ContentType="application/vnd.openxmlformats-officedocument.drawingml.chartshapes+xml"/>
  <Override PartName="/ppt/comments/comment19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332" r:id="rId4"/>
    <p:sldId id="259" r:id="rId5"/>
    <p:sldId id="260" r:id="rId6"/>
    <p:sldId id="261" r:id="rId7"/>
    <p:sldId id="262" r:id="rId8"/>
    <p:sldId id="264" r:id="rId9"/>
    <p:sldId id="265" r:id="rId10"/>
    <p:sldId id="270" r:id="rId11"/>
    <p:sldId id="271" r:id="rId12"/>
    <p:sldId id="272" r:id="rId13"/>
    <p:sldId id="273" r:id="rId14"/>
    <p:sldId id="274" r:id="rId15"/>
    <p:sldId id="276" r:id="rId16"/>
    <p:sldId id="275" r:id="rId17"/>
    <p:sldId id="331" r:id="rId18"/>
    <p:sldId id="329" r:id="rId19"/>
    <p:sldId id="333" r:id="rId20"/>
    <p:sldId id="327" r:id="rId21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karbnik" initials="S" lastIdx="35" clrIdx="0">
    <p:extLst>
      <p:ext uri="{19B8F6BF-5375-455C-9EA6-DF929625EA0E}">
        <p15:presenceInfo xmlns:p15="http://schemas.microsoft.com/office/powerpoint/2012/main" userId="Skarb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2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761352054922123E-2"/>
          <c:y val="2.5445120547656606E-2"/>
          <c:w val="0.93521235243074274"/>
          <c:h val="0.900067007044680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Plan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3355091982783699E-17"/>
                  <c:y val="4.9548149487157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AF-4329-A9EB-F80D6971A533}"/>
                </c:ext>
              </c:extLst>
            </c:dLbl>
            <c:dLbl>
              <c:idx val="1"/>
              <c:layout>
                <c:manualLayout>
                  <c:x val="1.4569359558486456E-3"/>
                  <c:y val="5.5741668173051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AF-4329-A9EB-F80D6971A533}"/>
                </c:ext>
              </c:extLst>
            </c:dLbl>
            <c:dLbl>
              <c:idx val="3"/>
              <c:layout>
                <c:manualLayout>
                  <c:x val="-8.7416157350919815E-3"/>
                  <c:y val="7.8451236687998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AF-4329-A9EB-F80D6971A5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Dochody</c:v>
                </c:pt>
                <c:pt idx="1">
                  <c:v>Wydatki</c:v>
                </c:pt>
                <c:pt idx="2">
                  <c:v>Majątkowe</c:v>
                </c:pt>
                <c:pt idx="3">
                  <c:v>Deficyt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85.5</c:v>
                </c:pt>
                <c:pt idx="1">
                  <c:v>94.2</c:v>
                </c:pt>
                <c:pt idx="2">
                  <c:v>13.7</c:v>
                </c:pt>
                <c:pt idx="3">
                  <c:v>-8.6999999999999993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AF-4329-A9EB-F80D6971A533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Plan po zmianach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4569359558486456E-3"/>
                  <c:y val="8.464475537389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AF-4329-A9EB-F80D6971A533}"/>
                </c:ext>
              </c:extLst>
            </c:dLbl>
            <c:dLbl>
              <c:idx val="1"/>
              <c:layout>
                <c:manualLayout>
                  <c:x val="-1.4569359558486456E-3"/>
                  <c:y val="5.780617440168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CAF-4329-A9EB-F80D6971A533}"/>
                </c:ext>
              </c:extLst>
            </c:dLbl>
            <c:dLbl>
              <c:idx val="3"/>
              <c:layout>
                <c:manualLayout>
                  <c:x val="1.4569359558485389E-3"/>
                  <c:y val="7.6386730459367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AF-4329-A9EB-F80D6971A5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Dochody</c:v>
                </c:pt>
                <c:pt idx="1">
                  <c:v>Wydatki</c:v>
                </c:pt>
                <c:pt idx="2">
                  <c:v>Majątkowe</c:v>
                </c:pt>
                <c:pt idx="3">
                  <c:v>Deficyt</c:v>
                </c:pt>
              </c:strCache>
            </c:strRef>
          </c:cat>
          <c:val>
            <c:numRef>
              <c:f>Arkusz1!$C$2:$C$5</c:f>
              <c:numCache>
                <c:formatCode>General</c:formatCode>
                <c:ptCount val="4"/>
                <c:pt idx="0">
                  <c:v>99.2</c:v>
                </c:pt>
                <c:pt idx="1">
                  <c:v>102.7</c:v>
                </c:pt>
                <c:pt idx="2">
                  <c:v>14.8</c:v>
                </c:pt>
                <c:pt idx="3">
                  <c:v>-3.8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CAF-4329-A9EB-F80D6971A533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5.8277438233946093E-3"/>
                  <c:y val="4.5419137029894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CAF-4329-A9EB-F80D6971A533}"/>
                </c:ext>
              </c:extLst>
            </c:dLbl>
            <c:dLbl>
              <c:idx val="1"/>
              <c:layout>
                <c:manualLayout>
                  <c:x val="-2.9138719116972912E-3"/>
                  <c:y val="4.95481494871571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CAF-4329-A9EB-F80D6971A5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Dochody</c:v>
                </c:pt>
                <c:pt idx="1">
                  <c:v>Wydatki</c:v>
                </c:pt>
                <c:pt idx="2">
                  <c:v>Majątkowe</c:v>
                </c:pt>
                <c:pt idx="3">
                  <c:v>Deficyt</c:v>
                </c:pt>
              </c:strCache>
            </c:strRef>
          </c:cat>
          <c:val>
            <c:numRef>
              <c:f>Arkusz1!$D$2:$D$5</c:f>
              <c:numCache>
                <c:formatCode>#\ ##0.0</c:formatCode>
                <c:ptCount val="4"/>
                <c:pt idx="0" formatCode="General">
                  <c:v>101.9</c:v>
                </c:pt>
                <c:pt idx="1">
                  <c:v>98</c:v>
                </c:pt>
                <c:pt idx="2" formatCode="General">
                  <c:v>14.4</c:v>
                </c:pt>
                <c:pt idx="3" formatCode="General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CAF-4329-A9EB-F80D6971A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4899840"/>
        <c:axId val="184930304"/>
        <c:axId val="0"/>
      </c:bar3DChart>
      <c:catAx>
        <c:axId val="184899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pl-PL"/>
          </a:p>
        </c:txPr>
        <c:crossAx val="184930304"/>
        <c:crosses val="autoZero"/>
        <c:auto val="1"/>
        <c:lblAlgn val="ctr"/>
        <c:lblOffset val="100"/>
        <c:noMultiLvlLbl val="0"/>
      </c:catAx>
      <c:valAx>
        <c:axId val="184930304"/>
        <c:scaling>
          <c:orientation val="minMax"/>
          <c:max val="110"/>
          <c:min val="-1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848998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954193933548118E-2"/>
          <c:y val="7.499327003481375E-2"/>
          <c:w val="0.86392229644310314"/>
          <c:h val="0.81065860674765167"/>
        </c:manualLayout>
      </c:layout>
      <c:area3DChart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Dotacje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7E2-494C-840E-A65E3A7D0A59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7E2-494C-840E-A65E3A7D0A59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67E2-494C-840E-A65E3A7D0A59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67E2-494C-840E-A65E3A7D0A59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67E2-494C-840E-A65E3A7D0A59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67E2-494C-840E-A65E3A7D0A59}"/>
              </c:ext>
            </c:extLst>
          </c:dPt>
          <c:dLbls>
            <c:dLbl>
              <c:idx val="0"/>
              <c:layout>
                <c:manualLayout>
                  <c:x val="1.019855169094052E-2"/>
                  <c:y val="4.129012457263095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7E2-494C-840E-A65E3A7D0A59}"/>
                </c:ext>
              </c:extLst>
            </c:dLbl>
            <c:dLbl>
              <c:idx val="1"/>
              <c:layout>
                <c:manualLayout>
                  <c:x val="-2.039710338188104E-2"/>
                  <c:y val="3.0967593429473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7E2-494C-840E-A65E3A7D0A59}"/>
                </c:ext>
              </c:extLst>
            </c:dLbl>
            <c:dLbl>
              <c:idx val="2"/>
              <c:layout>
                <c:manualLayout>
                  <c:x val="-1.1655487646789165E-2"/>
                  <c:y val="2.6838580972210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7E2-494C-840E-A65E3A7D0A59}"/>
                </c:ext>
              </c:extLst>
            </c:dLbl>
            <c:dLbl>
              <c:idx val="3"/>
              <c:layout>
                <c:manualLayout>
                  <c:x val="-4.662195058715677E-2"/>
                  <c:y val="1.0322531143157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7E2-494C-840E-A65E3A7D0A59}"/>
                </c:ext>
              </c:extLst>
            </c:dLbl>
            <c:dLbl>
              <c:idx val="4"/>
              <c:layout>
                <c:manualLayout>
                  <c:x val="-4.8078886543005413E-2"/>
                  <c:y val="8.25802491452619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7E2-494C-840E-A65E3A7D0A59}"/>
                </c:ext>
              </c:extLst>
            </c:dLbl>
            <c:dLbl>
              <c:idx val="5"/>
              <c:layout>
                <c:manualLayout>
                  <c:x val="-2.7681783161124268E-2"/>
                  <c:y val="-8.25802491452619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7E2-494C-840E-A65E3A7D0A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19.5</c:v>
                </c:pt>
                <c:pt idx="1">
                  <c:v>22</c:v>
                </c:pt>
                <c:pt idx="2">
                  <c:v>22</c:v>
                </c:pt>
                <c:pt idx="3">
                  <c:v>25.6</c:v>
                </c:pt>
                <c:pt idx="4">
                  <c:v>29.7</c:v>
                </c:pt>
                <c:pt idx="5">
                  <c:v>28.6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7E2-494C-840E-A65E3A7D0A59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Zasiłki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bg2">
                  <a:lumMod val="50000"/>
                </a:schemeClr>
              </a:solidFill>
            </a:ln>
          </c:spPr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Arkusz1!$C$2:$C$7</c:f>
              <c:numCache>
                <c:formatCode>_-* #\ ##0.0\ _z_ł_-;\-* #\ ##0.0\ _z_ł_-;_-* "-"??\ _z_ł_-;_-@_-</c:formatCode>
                <c:ptCount val="6"/>
                <c:pt idx="0">
                  <c:v>0.3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7E2-494C-840E-A65E3A7D0A59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bieżące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</c:spPr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Arkusz1!$D$2:$D$7</c:f>
              <c:numCache>
                <c:formatCode>_-* #\ ##0.0\ _z_ł_-;\-* #\ ##0.0\ _z_ł_-;_-* "-"??\ _z_ł_-;_-@_-</c:formatCode>
                <c:ptCount val="6"/>
                <c:pt idx="0">
                  <c:v>4.0999999999999996</c:v>
                </c:pt>
                <c:pt idx="1">
                  <c:v>4.8</c:v>
                </c:pt>
                <c:pt idx="2">
                  <c:v>5.2</c:v>
                </c:pt>
                <c:pt idx="3">
                  <c:v>5.4</c:v>
                </c:pt>
                <c:pt idx="4">
                  <c:v>5.3</c:v>
                </c:pt>
                <c:pt idx="5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7E2-494C-840E-A65E3A7D0A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845568"/>
        <c:axId val="134847104"/>
        <c:axId val="0"/>
      </c:area3DChart>
      <c:catAx>
        <c:axId val="134845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34847104"/>
        <c:crosses val="autoZero"/>
        <c:auto val="1"/>
        <c:lblAlgn val="ctr"/>
        <c:lblOffset val="100"/>
        <c:noMultiLvlLbl val="0"/>
      </c:catAx>
      <c:valAx>
        <c:axId val="134847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34845568"/>
        <c:crosses val="autoZero"/>
        <c:crossBetween val="midCat"/>
      </c:valAx>
    </c:plotArea>
    <c:legend>
      <c:legendPos val="b"/>
      <c:overlay val="0"/>
      <c:txPr>
        <a:bodyPr/>
        <a:lstStyle/>
        <a:p>
          <a:pPr>
            <a:defRPr sz="12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635977094672387E-2"/>
          <c:y val="6.8799751348919108E-2"/>
          <c:w val="0.86392229644310314"/>
          <c:h val="0.810658606747651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Administracja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7D6-428C-9643-144E790E121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7D6-428C-9643-144E790E121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7D6-428C-9643-144E790E121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7D6-428C-9643-144E790E121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87D6-428C-9643-144E790E121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87D6-428C-9643-144E790E121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Arkusz1!$B$2:$B$7</c:f>
              <c:numCache>
                <c:formatCode>_-* #\ ##0.0\ _z_ł_-;\-* #\ ##0.0\ _z_ł_-;_-* "-"??\ _z_ł_-;_-@_-</c:formatCode>
                <c:ptCount val="6"/>
                <c:pt idx="0">
                  <c:v>1.4</c:v>
                </c:pt>
                <c:pt idx="1">
                  <c:v>1.5</c:v>
                </c:pt>
                <c:pt idx="2">
                  <c:v>1.5</c:v>
                </c:pt>
                <c:pt idx="3">
                  <c:v>1.4</c:v>
                </c:pt>
                <c:pt idx="4">
                  <c:v>1.7</c:v>
                </c:pt>
                <c:pt idx="5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7D6-428C-9643-144E790E121A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Gospodarka komunalna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Arkusz1!$C$2:$C$7</c:f>
              <c:numCache>
                <c:formatCode>_-* #\ ##0.0\ _z_ł_-;\-* #\ ##0.0\ _z_ł_-;_-* "-"??\ _z_ł_-;_-@_-</c:formatCode>
                <c:ptCount val="6"/>
                <c:pt idx="0">
                  <c:v>4.2</c:v>
                </c:pt>
                <c:pt idx="1">
                  <c:v>4.3</c:v>
                </c:pt>
                <c:pt idx="2">
                  <c:v>4.3</c:v>
                </c:pt>
                <c:pt idx="3">
                  <c:v>4.8</c:v>
                </c:pt>
                <c:pt idx="4">
                  <c:v>5.0999999999999996</c:v>
                </c:pt>
                <c:pt idx="5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7D6-428C-9643-144E790E121A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Oświata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Arkusz1!$D$2:$D$7</c:f>
              <c:numCache>
                <c:formatCode>_-* #\ ##0.0\ _z_ł_-;\-* #\ ##0.0\ _z_ł_-;_-* "-"??\ _z_ł_-;_-@_-</c:formatCode>
                <c:ptCount val="6"/>
                <c:pt idx="0">
                  <c:v>2.6</c:v>
                </c:pt>
                <c:pt idx="1">
                  <c:v>2.8</c:v>
                </c:pt>
                <c:pt idx="2">
                  <c:v>2.7</c:v>
                </c:pt>
                <c:pt idx="3">
                  <c:v>2.9</c:v>
                </c:pt>
                <c:pt idx="4">
                  <c:v>3.1</c:v>
                </c:pt>
                <c:pt idx="5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7D6-428C-9643-144E790E121A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Opieka społeczna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Arkusz1!$E$2:$E$7</c:f>
              <c:numCache>
                <c:formatCode>General</c:formatCode>
                <c:ptCount val="6"/>
                <c:pt idx="0">
                  <c:v>1.8</c:v>
                </c:pt>
                <c:pt idx="1">
                  <c:v>2.2999999999999998</c:v>
                </c:pt>
                <c:pt idx="2">
                  <c:v>2.6</c:v>
                </c:pt>
                <c:pt idx="3">
                  <c:v>2.9</c:v>
                </c:pt>
                <c:pt idx="4" formatCode="_-* #\ ##0.0\ _z_ł_-;\-* #\ ##0.0\ _z_ł_-;_-* &quot;-&quot;??\ _z_ł_-;_-@_-">
                  <c:v>3.2</c:v>
                </c:pt>
                <c:pt idx="5" formatCode="_-* #\ ##0.0\ _z_ł_-;\-* #\ ##0.0\ _z_ł_-;_-* &quot;-&quot;??\ _z_ł_-;_-@_-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7D6-428C-9643-144E790E121A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Pozostale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Arkusz1!$F$2:$F$7</c:f>
              <c:numCache>
                <c:formatCode>0.0</c:formatCode>
                <c:ptCount val="6"/>
                <c:pt idx="0">
                  <c:v>1.6</c:v>
                </c:pt>
                <c:pt idx="1">
                  <c:v>1.2</c:v>
                </c:pt>
                <c:pt idx="2">
                  <c:v>1.6</c:v>
                </c:pt>
                <c:pt idx="3">
                  <c:v>1.8</c:v>
                </c:pt>
                <c:pt idx="4">
                  <c:v>1.8</c:v>
                </c:pt>
                <c:pt idx="5" formatCode="General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7D6-428C-9643-144E790E12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235283200"/>
        <c:axId val="235284736"/>
      </c:barChart>
      <c:catAx>
        <c:axId val="23528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235284736"/>
        <c:crosses val="autoZero"/>
        <c:auto val="1"/>
        <c:lblAlgn val="ctr"/>
        <c:lblOffset val="100"/>
        <c:noMultiLvlLbl val="0"/>
      </c:catAx>
      <c:valAx>
        <c:axId val="235284736"/>
        <c:scaling>
          <c:orientation val="minMax"/>
        </c:scaling>
        <c:delete val="0"/>
        <c:axPos val="l"/>
        <c:majorGridlines/>
        <c:numFmt formatCode="_-* #\ ##0.0\ _z_ł_-;\-* #\ ##0.0\ _z_ł_-;_-* &quot;-&quot;??\ _z_ł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2352832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635977094672387E-2"/>
          <c:y val="6.8799751348919108E-2"/>
          <c:w val="0.86392229644310314"/>
          <c:h val="0.810658606747651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Kultura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4B6C-4067-8880-02CC915D4BB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B6C-4067-8880-02CC915D4BB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4B6C-4067-8880-02CC915D4BB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B6C-4067-8880-02CC915D4BB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4B6C-4067-8880-02CC915D4BB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B6C-4067-8880-02CC915D4B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Arkusz1!$B$2:$B$7</c:f>
              <c:numCache>
                <c:formatCode>_-* #\ ##0.0\ _z_ł_-;\-* #\ ##0.0\ _z_ł_-;_-* "-"??\ _z_ł_-;_-@_-</c:formatCode>
                <c:ptCount val="6"/>
                <c:pt idx="0">
                  <c:v>2.6</c:v>
                </c:pt>
                <c:pt idx="1">
                  <c:v>2.9</c:v>
                </c:pt>
                <c:pt idx="2">
                  <c:v>3.4</c:v>
                </c:pt>
                <c:pt idx="3">
                  <c:v>3.9</c:v>
                </c:pt>
                <c:pt idx="4">
                  <c:v>4.0999999999999996</c:v>
                </c:pt>
                <c:pt idx="5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B6C-4067-8880-02CC915D4BB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Oświata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Arkusz1!$C$2:$C$7</c:f>
              <c:numCache>
                <c:formatCode>_-* #\ ##0.0\ _z_ł_-;\-* #\ ##0.0\ _z_ł_-;_-* "-"??\ _z_ł_-;_-@_-</c:formatCode>
                <c:ptCount val="6"/>
                <c:pt idx="0">
                  <c:v>2.4</c:v>
                </c:pt>
                <c:pt idx="1">
                  <c:v>2.9</c:v>
                </c:pt>
                <c:pt idx="2">
                  <c:v>2.9</c:v>
                </c:pt>
                <c:pt idx="3">
                  <c:v>3.1</c:v>
                </c:pt>
                <c:pt idx="4">
                  <c:v>3.4</c:v>
                </c:pt>
                <c:pt idx="5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B6C-4067-8880-02CC915D4BB5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Sport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Arkusz1!$D$2:$D$7</c:f>
              <c:numCache>
                <c:formatCode>_-* #\ ##0.0\ _z_ł_-;\-* #\ ##0.0\ _z_ł_-;_-* "-"??\ _z_ł_-;_-@_-</c:formatCode>
                <c:ptCount val="6"/>
                <c:pt idx="0">
                  <c:v>0.6</c:v>
                </c:pt>
                <c:pt idx="1">
                  <c:v>0.5</c:v>
                </c:pt>
                <c:pt idx="2">
                  <c:v>0.6</c:v>
                </c:pt>
                <c:pt idx="3">
                  <c:v>0.6</c:v>
                </c:pt>
                <c:pt idx="4">
                  <c:v>0.6</c:v>
                </c:pt>
                <c:pt idx="5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B6C-4067-8880-02CC915D4BB5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Pozostale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Arkusz1!$E$2:$E$7</c:f>
              <c:numCache>
                <c:formatCode>0.0</c:formatCode>
                <c:ptCount val="6"/>
                <c:pt idx="0">
                  <c:v>0.2</c:v>
                </c:pt>
                <c:pt idx="1">
                  <c:v>0.4</c:v>
                </c:pt>
                <c:pt idx="2">
                  <c:v>0.4</c:v>
                </c:pt>
                <c:pt idx="3">
                  <c:v>0.5</c:v>
                </c:pt>
                <c:pt idx="4">
                  <c:v>0.7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B6C-4067-8880-02CC915D4B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35385088"/>
        <c:axId val="135386624"/>
      </c:barChart>
      <c:catAx>
        <c:axId val="13538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35386624"/>
        <c:crosses val="autoZero"/>
        <c:auto val="1"/>
        <c:lblAlgn val="ctr"/>
        <c:lblOffset val="100"/>
        <c:noMultiLvlLbl val="0"/>
      </c:catAx>
      <c:valAx>
        <c:axId val="135386624"/>
        <c:scaling>
          <c:orientation val="minMax"/>
        </c:scaling>
        <c:delete val="0"/>
        <c:axPos val="l"/>
        <c:majorGridlines/>
        <c:numFmt formatCode="_-* #\ ##0.0\ _z_ł_-;\-* #\ ##0.0\ _z_ł_-;_-* &quot;-&quot;??\ _z_ł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353850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9605845170661"/>
          <c:y val="9.3445539258136062E-2"/>
          <c:w val="0.80700486522497328"/>
          <c:h val="0.76547438944574109"/>
        </c:manualLayout>
      </c:layout>
      <c:pie3DChart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3,1</c:v>
                </c:pt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7889-4249-8558-8CC30D9627C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7889-4249-8558-8CC30D9627C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7889-4249-8558-8CC30D9627C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7889-4249-8558-8CC30D9627C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7889-4249-8558-8CC30D9627C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7889-4249-8558-8CC30D9627C1}"/>
              </c:ext>
            </c:extLst>
          </c:dPt>
          <c:cat>
            <c:strRef>
              <c:f>Arkusz1!$A$2:$A$8</c:f>
              <c:strCache>
                <c:ptCount val="7"/>
                <c:pt idx="0">
                  <c:v>Drogi</c:v>
                </c:pt>
                <c:pt idx="1">
                  <c:v>Gospodarka komunalna</c:v>
                </c:pt>
                <c:pt idx="2">
                  <c:v>Gospodarka mieszkaniowa</c:v>
                </c:pt>
                <c:pt idx="3">
                  <c:v>Administracja</c:v>
                </c:pt>
                <c:pt idx="4">
                  <c:v>Oświata</c:v>
                </c:pt>
                <c:pt idx="5">
                  <c:v>Bezpieczeństwo</c:v>
                </c:pt>
                <c:pt idx="6">
                  <c:v>pozostałe</c:v>
                </c:pt>
              </c:strCache>
            </c:strRef>
          </c:cat>
          <c:val>
            <c:numRef>
              <c:f>Arkusz1!$B$2:$B$8</c:f>
            </c:numRef>
          </c:val>
          <c:extLst>
            <c:ext xmlns:c16="http://schemas.microsoft.com/office/drawing/2014/chart" uri="{C3380CC4-5D6E-409C-BE32-E72D297353CC}">
              <c16:uniqueId val="{00000006-7889-4249-8558-8CC30D9627C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Kolumna5</c:v>
                </c:pt>
              </c:strCache>
            </c:strRef>
          </c:tx>
          <c:cat>
            <c:strRef>
              <c:f>Arkusz1!$A$2:$A$8</c:f>
              <c:strCache>
                <c:ptCount val="7"/>
                <c:pt idx="0">
                  <c:v>Drogi</c:v>
                </c:pt>
                <c:pt idx="1">
                  <c:v>Gospodarka komunalna</c:v>
                </c:pt>
                <c:pt idx="2">
                  <c:v>Gospodarka mieszkaniowa</c:v>
                </c:pt>
                <c:pt idx="3">
                  <c:v>Administracja</c:v>
                </c:pt>
                <c:pt idx="4">
                  <c:v>Oświata</c:v>
                </c:pt>
                <c:pt idx="5">
                  <c:v>Bezpieczeństwo</c:v>
                </c:pt>
                <c:pt idx="6">
                  <c:v>pozostałe</c:v>
                </c:pt>
              </c:strCache>
            </c:strRef>
          </c:cat>
          <c:val>
            <c:numRef>
              <c:f>Arkusz1!$C$2:$C$8</c:f>
            </c:numRef>
          </c:val>
          <c:extLst>
            <c:ext xmlns:c16="http://schemas.microsoft.com/office/drawing/2014/chart" uri="{C3380CC4-5D6E-409C-BE32-E72D297353CC}">
              <c16:uniqueId val="{00000007-7889-4249-8558-8CC30D9627C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Kolumna6</c:v>
                </c:pt>
              </c:strCache>
            </c:strRef>
          </c:tx>
          <c:cat>
            <c:strRef>
              <c:f>Arkusz1!$A$2:$A$8</c:f>
              <c:strCache>
                <c:ptCount val="7"/>
                <c:pt idx="0">
                  <c:v>Drogi</c:v>
                </c:pt>
                <c:pt idx="1">
                  <c:v>Gospodarka komunalna</c:v>
                </c:pt>
                <c:pt idx="2">
                  <c:v>Gospodarka mieszkaniowa</c:v>
                </c:pt>
                <c:pt idx="3">
                  <c:v>Administracja</c:v>
                </c:pt>
                <c:pt idx="4">
                  <c:v>Oświata</c:v>
                </c:pt>
                <c:pt idx="5">
                  <c:v>Bezpieczeństwo</c:v>
                </c:pt>
                <c:pt idx="6">
                  <c:v>pozostałe</c:v>
                </c:pt>
              </c:strCache>
            </c:strRef>
          </c:cat>
          <c:val>
            <c:numRef>
              <c:f>Arkusz1!$D$2:$D$8</c:f>
            </c:numRef>
          </c:val>
          <c:extLst>
            <c:ext xmlns:c16="http://schemas.microsoft.com/office/drawing/2014/chart" uri="{C3380CC4-5D6E-409C-BE32-E72D297353CC}">
              <c16:uniqueId val="{00000008-7889-4249-8558-8CC30D9627C1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tx1"/>
            </a:solidFill>
          </c:spPr>
          <c:explosion val="2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8CF2-4A8E-B179-463C4D2DF16F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D-8CF2-4A8E-B179-463C4D2DF16F}"/>
              </c:ext>
            </c:extLst>
          </c:dPt>
          <c:dPt>
            <c:idx val="2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E-8CF2-4A8E-B179-463C4D2DF16F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9-8CF2-4A8E-B179-463C4D2DF16F}"/>
              </c:ext>
            </c:extLst>
          </c:dPt>
          <c:dPt>
            <c:idx val="4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8CF2-4A8E-B179-463C4D2DF16F}"/>
              </c:ext>
            </c:extLst>
          </c:dPt>
          <c:dPt>
            <c:idx val="5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A-8CF2-4A8E-B179-463C4D2DF16F}"/>
              </c:ext>
            </c:extLst>
          </c:dPt>
          <c:dPt>
            <c:idx val="6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8-8CF2-4A8E-B179-463C4D2DF16F}"/>
              </c:ext>
            </c:extLst>
          </c:dPt>
          <c:dPt>
            <c:idx val="7"/>
            <c:bubble3D val="0"/>
            <c:spPr>
              <a:solidFill>
                <a:schemeClr val="accent6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B-8CF2-4A8E-B179-463C4D2DF16F}"/>
              </c:ext>
            </c:extLst>
          </c:dPt>
          <c:dLbls>
            <c:dLbl>
              <c:idx val="0"/>
              <c:layout>
                <c:manualLayout>
                  <c:x val="-0.14392216727138324"/>
                  <c:y val="0.14240314716577948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CF2-4A8E-B179-463C4D2DF16F}"/>
                </c:ext>
              </c:extLst>
            </c:dLbl>
            <c:dLbl>
              <c:idx val="1"/>
              <c:layout>
                <c:manualLayout>
                  <c:x val="-0.11921219135054836"/>
                  <c:y val="-0.3518748060539503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CF2-4A8E-B179-463C4D2DF16F}"/>
                </c:ext>
              </c:extLst>
            </c:dLbl>
            <c:dLbl>
              <c:idx val="2"/>
              <c:layout>
                <c:manualLayout>
                  <c:x val="4.6028568396857913E-2"/>
                  <c:y val="0.14033486923630345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CF2-4A8E-B179-463C4D2DF16F}"/>
                </c:ext>
              </c:extLst>
            </c:dLbl>
            <c:dLbl>
              <c:idx val="3"/>
              <c:layout>
                <c:manualLayout>
                  <c:x val="-7.2863934165497052E-2"/>
                  <c:y val="0.11492825441542504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CF2-4A8E-B179-463C4D2DF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Arkusz1!$A$2:$A$8</c:f>
              <c:strCache>
                <c:ptCount val="7"/>
                <c:pt idx="0">
                  <c:v>Drogi</c:v>
                </c:pt>
                <c:pt idx="1">
                  <c:v>Gospodarka komunalna</c:v>
                </c:pt>
                <c:pt idx="2">
                  <c:v>Gospodarka mieszkaniowa</c:v>
                </c:pt>
                <c:pt idx="3">
                  <c:v>Administracja</c:v>
                </c:pt>
                <c:pt idx="4">
                  <c:v>Oświata</c:v>
                </c:pt>
                <c:pt idx="5">
                  <c:v>Bezpieczeństwo</c:v>
                </c:pt>
                <c:pt idx="6">
                  <c:v>pozostałe</c:v>
                </c:pt>
              </c:strCache>
            </c:strRef>
          </c:cat>
          <c:val>
            <c:numRef>
              <c:f>Arkusz1!$E$2:$E$8</c:f>
              <c:numCache>
                <c:formatCode>#\ ##0.0</c:formatCode>
                <c:ptCount val="7"/>
                <c:pt idx="0">
                  <c:v>2.2000000000000002</c:v>
                </c:pt>
                <c:pt idx="1">
                  <c:v>6.5</c:v>
                </c:pt>
                <c:pt idx="2">
                  <c:v>3</c:v>
                </c:pt>
                <c:pt idx="3">
                  <c:v>1.4</c:v>
                </c:pt>
                <c:pt idx="4">
                  <c:v>0.7</c:v>
                </c:pt>
                <c:pt idx="5">
                  <c:v>0.3</c:v>
                </c:pt>
                <c:pt idx="6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889-4249-8558-8CC30D9627C1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Kolumna1</c:v>
                </c:pt>
              </c:strCache>
            </c:strRef>
          </c:tx>
          <c:cat>
            <c:strRef>
              <c:f>Arkusz1!$A$2:$A$8</c:f>
              <c:strCache>
                <c:ptCount val="7"/>
                <c:pt idx="0">
                  <c:v>Drogi</c:v>
                </c:pt>
                <c:pt idx="1">
                  <c:v>Gospodarka komunalna</c:v>
                </c:pt>
                <c:pt idx="2">
                  <c:v>Gospodarka mieszkaniowa</c:v>
                </c:pt>
                <c:pt idx="3">
                  <c:v>Administracja</c:v>
                </c:pt>
                <c:pt idx="4">
                  <c:v>Oświata</c:v>
                </c:pt>
                <c:pt idx="5">
                  <c:v>Bezpieczeństwo</c:v>
                </c:pt>
                <c:pt idx="6">
                  <c:v>pozostałe</c:v>
                </c:pt>
              </c:strCache>
            </c:strRef>
          </c:cat>
          <c:val>
            <c:numRef>
              <c:f>Arkusz1!$F$2:$F$8</c:f>
            </c:numRef>
          </c:val>
          <c:extLst>
            <c:ext xmlns:c16="http://schemas.microsoft.com/office/drawing/2014/chart" uri="{C3380CC4-5D6E-409C-BE32-E72D297353CC}">
              <c16:uniqueId val="{0000000A-7889-4249-8558-8CC30D9627C1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Kolumna2</c:v>
                </c:pt>
              </c:strCache>
            </c:strRef>
          </c:tx>
          <c:cat>
            <c:strRef>
              <c:f>Arkusz1!$A$2:$A$8</c:f>
              <c:strCache>
                <c:ptCount val="7"/>
                <c:pt idx="0">
                  <c:v>Drogi</c:v>
                </c:pt>
                <c:pt idx="1">
                  <c:v>Gospodarka komunalna</c:v>
                </c:pt>
                <c:pt idx="2">
                  <c:v>Gospodarka mieszkaniowa</c:v>
                </c:pt>
                <c:pt idx="3">
                  <c:v>Administracja</c:v>
                </c:pt>
                <c:pt idx="4">
                  <c:v>Oświata</c:v>
                </c:pt>
                <c:pt idx="5">
                  <c:v>Bezpieczeństwo</c:v>
                </c:pt>
                <c:pt idx="6">
                  <c:v>pozostałe</c:v>
                </c:pt>
              </c:strCache>
            </c:strRef>
          </c:cat>
          <c:val>
            <c:numRef>
              <c:f>Arkusz1!$G$2:$G$8</c:f>
            </c:numRef>
          </c:val>
          <c:extLst>
            <c:ext xmlns:c16="http://schemas.microsoft.com/office/drawing/2014/chart" uri="{C3380CC4-5D6E-409C-BE32-E72D297353CC}">
              <c16:uniqueId val="{0000000B-7889-4249-8558-8CC30D9627C1}"/>
            </c:ext>
          </c:extLst>
        </c:ser>
        <c:ser>
          <c:idx val="6"/>
          <c:order val="6"/>
          <c:tx>
            <c:strRef>
              <c:f>Arkusz1!$H$1</c:f>
              <c:strCache>
                <c:ptCount val="1"/>
                <c:pt idx="0">
                  <c:v>Kolumna3</c:v>
                </c:pt>
              </c:strCache>
            </c:strRef>
          </c:tx>
          <c:cat>
            <c:strRef>
              <c:f>Arkusz1!$A$2:$A$8</c:f>
              <c:strCache>
                <c:ptCount val="7"/>
                <c:pt idx="0">
                  <c:v>Drogi</c:v>
                </c:pt>
                <c:pt idx="1">
                  <c:v>Gospodarka komunalna</c:v>
                </c:pt>
                <c:pt idx="2">
                  <c:v>Gospodarka mieszkaniowa</c:v>
                </c:pt>
                <c:pt idx="3">
                  <c:v>Administracja</c:v>
                </c:pt>
                <c:pt idx="4">
                  <c:v>Oświata</c:v>
                </c:pt>
                <c:pt idx="5">
                  <c:v>Bezpieczeństwo</c:v>
                </c:pt>
                <c:pt idx="6">
                  <c:v>pozostałe</c:v>
                </c:pt>
              </c:strCache>
            </c:strRef>
          </c:cat>
          <c:val>
            <c:numRef>
              <c:f>Arkusz1!$H$2:$H$8</c:f>
            </c:numRef>
          </c:val>
          <c:extLst>
            <c:ext xmlns:c16="http://schemas.microsoft.com/office/drawing/2014/chart" uri="{C3380CC4-5D6E-409C-BE32-E72D297353CC}">
              <c16:uniqueId val="{0000000C-7889-4249-8558-8CC30D962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196689107304364E-2"/>
          <c:y val="9.7549870017387366E-2"/>
          <c:w val="0.86246536048725453"/>
          <c:h val="0.773497494632283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plan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889-4249-8558-8CC30D9627C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889-4249-8558-8CC30D9627C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889-4249-8558-8CC30D9627C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889-4249-8558-8CC30D9627C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889-4249-8558-8CC30D9627C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889-4249-8558-8CC30D9627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Arkusz1!$B$2:$B$7</c:f>
              <c:numCache>
                <c:formatCode>#\ ##0.0</c:formatCode>
                <c:ptCount val="6"/>
                <c:pt idx="0">
                  <c:v>3.6</c:v>
                </c:pt>
                <c:pt idx="1">
                  <c:v>8.8000000000000007</c:v>
                </c:pt>
                <c:pt idx="2">
                  <c:v>10.3</c:v>
                </c:pt>
                <c:pt idx="3">
                  <c:v>5.7</c:v>
                </c:pt>
                <c:pt idx="4">
                  <c:v>10.7</c:v>
                </c:pt>
                <c:pt idx="5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89-4249-8558-8CC30D9627C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wykonanie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Arkusz1!$C$2:$C$7</c:f>
              <c:numCache>
                <c:formatCode>#\ ##0.0</c:formatCode>
                <c:ptCount val="6"/>
                <c:pt idx="0">
                  <c:v>3.3</c:v>
                </c:pt>
                <c:pt idx="1">
                  <c:v>6.9</c:v>
                </c:pt>
                <c:pt idx="2">
                  <c:v>10.1</c:v>
                </c:pt>
                <c:pt idx="3">
                  <c:v>5.5</c:v>
                </c:pt>
                <c:pt idx="4">
                  <c:v>10.5</c:v>
                </c:pt>
                <c:pt idx="5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889-4249-8558-8CC30D9627C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środki zewnetrzne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Arkusz1!$D$2:$D$7</c:f>
              <c:numCache>
                <c:formatCode>#\ ##0.0</c:formatCode>
                <c:ptCount val="6"/>
                <c:pt idx="0">
                  <c:v>1.2</c:v>
                </c:pt>
                <c:pt idx="1">
                  <c:v>0.2</c:v>
                </c:pt>
                <c:pt idx="2">
                  <c:v>3</c:v>
                </c:pt>
                <c:pt idx="3">
                  <c:v>1.2</c:v>
                </c:pt>
                <c:pt idx="4">
                  <c:v>5.9</c:v>
                </c:pt>
                <c:pt idx="5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507-413E-A211-4952E0747F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5440256"/>
        <c:axId val="135441792"/>
      </c:barChart>
      <c:catAx>
        <c:axId val="13544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35441792"/>
        <c:crosses val="autoZero"/>
        <c:auto val="1"/>
        <c:lblAlgn val="ctr"/>
        <c:lblOffset val="100"/>
        <c:noMultiLvlLbl val="0"/>
      </c:catAx>
      <c:valAx>
        <c:axId val="135441792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354402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36426304936312E-2"/>
          <c:y val="4.3743129114447936E-2"/>
          <c:w val="0.93289578032431808"/>
          <c:h val="0.86145999042926058"/>
        </c:manualLayout>
      </c:layout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Dochody</c:v>
                </c:pt>
              </c:strCache>
            </c:strRef>
          </c:tx>
          <c:spPr>
            <a:ln w="50800" cap="rnd">
              <a:solidFill>
                <a:schemeClr val="accent4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Arkusz1!$A$2:$A$9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Arkusz1!$B$2:$B$9</c:f>
              <c:numCache>
                <c:formatCode>#\ ##0.0</c:formatCode>
                <c:ptCount val="8"/>
                <c:pt idx="0">
                  <c:v>52.4</c:v>
                </c:pt>
                <c:pt idx="1">
                  <c:v>58.1</c:v>
                </c:pt>
                <c:pt idx="2">
                  <c:v>67.3</c:v>
                </c:pt>
                <c:pt idx="3">
                  <c:v>72.099999999999994</c:v>
                </c:pt>
                <c:pt idx="4">
                  <c:v>76.900000000000006</c:v>
                </c:pt>
                <c:pt idx="5">
                  <c:v>82</c:v>
                </c:pt>
                <c:pt idx="6">
                  <c:v>92.4</c:v>
                </c:pt>
                <c:pt idx="7">
                  <c:v>101.9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17-4903-9CD7-ED5C401CBAD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Doch. Bież.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Arkusz1!$C$2:$C$9</c:f>
              <c:numCache>
                <c:formatCode>#\ ##0.0</c:formatCode>
                <c:ptCount val="8"/>
                <c:pt idx="0">
                  <c:v>51</c:v>
                </c:pt>
                <c:pt idx="1">
                  <c:v>53.7</c:v>
                </c:pt>
                <c:pt idx="2">
                  <c:v>65.900000000000006</c:v>
                </c:pt>
                <c:pt idx="3">
                  <c:v>70.7</c:v>
                </c:pt>
                <c:pt idx="4">
                  <c:v>74.099999999999994</c:v>
                </c:pt>
                <c:pt idx="5">
                  <c:v>79.8</c:v>
                </c:pt>
                <c:pt idx="6">
                  <c:v>85.2</c:v>
                </c:pt>
                <c:pt idx="7">
                  <c:v>92.8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17-4903-9CD7-ED5C401CBADB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Wyd. biez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Arkusz1!$D$2:$D$9</c:f>
              <c:numCache>
                <c:formatCode>#\ ##0.0</c:formatCode>
                <c:ptCount val="8"/>
                <c:pt idx="0">
                  <c:v>47.9</c:v>
                </c:pt>
                <c:pt idx="1">
                  <c:v>49.1</c:v>
                </c:pt>
                <c:pt idx="2">
                  <c:v>60.1</c:v>
                </c:pt>
                <c:pt idx="3">
                  <c:v>64.900000000000006</c:v>
                </c:pt>
                <c:pt idx="4">
                  <c:v>67.3</c:v>
                </c:pt>
                <c:pt idx="5">
                  <c:v>74</c:v>
                </c:pt>
                <c:pt idx="6">
                  <c:v>79.599999999999994</c:v>
                </c:pt>
                <c:pt idx="7">
                  <c:v>83.6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617-4903-9CD7-ED5C401CBADB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Inwestycje</c:v>
                </c:pt>
              </c:strCache>
            </c:strRef>
          </c:tx>
          <c:spPr>
            <a:ln w="5080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Arkusz1!$A$2:$A$9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Arkusz1!$E$2:$E$9</c:f>
              <c:numCache>
                <c:formatCode>#\ ##0.0</c:formatCode>
                <c:ptCount val="8"/>
                <c:pt idx="0">
                  <c:v>3.7</c:v>
                </c:pt>
                <c:pt idx="1">
                  <c:v>7.3</c:v>
                </c:pt>
                <c:pt idx="2">
                  <c:v>3.3</c:v>
                </c:pt>
                <c:pt idx="3">
                  <c:v>7</c:v>
                </c:pt>
                <c:pt idx="4">
                  <c:v>10.1</c:v>
                </c:pt>
                <c:pt idx="5">
                  <c:v>5.5</c:v>
                </c:pt>
                <c:pt idx="6">
                  <c:v>10.5</c:v>
                </c:pt>
                <c:pt idx="7">
                  <c:v>14.4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617-4903-9CD7-ED5C401CB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5110888"/>
        <c:axId val="305108592"/>
      </c:lineChart>
      <c:catAx>
        <c:axId val="305110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5108592"/>
        <c:crosses val="autoZero"/>
        <c:auto val="1"/>
        <c:lblAlgn val="ctr"/>
        <c:lblOffset val="100"/>
        <c:noMultiLvlLbl val="0"/>
      </c:catAx>
      <c:valAx>
        <c:axId val="305108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5110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609681580337288E-2"/>
          <c:y val="6.6735245120287556E-2"/>
          <c:w val="0.90471650320686514"/>
          <c:h val="0.81065860674765167"/>
        </c:manualLayout>
      </c:layout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Zadłużenie</c:v>
                </c:pt>
              </c:strCache>
            </c:strRef>
          </c:tx>
          <c:spPr>
            <a:ln w="63500">
              <a:solidFill>
                <a:srgbClr val="FF0000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6224-4D83-B851-F27801CAA63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6224-4D83-B851-F27801CAA63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6224-4D83-B851-F27801CAA63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6224-4D83-B851-F27801CAA63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6224-4D83-B851-F27801CAA63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6224-4D83-B851-F27801CAA635}"/>
              </c:ext>
            </c:extLst>
          </c:dPt>
          <c:dLbls>
            <c:dLbl>
              <c:idx val="0"/>
              <c:layout>
                <c:manualLayout>
                  <c:x val="1.019855169094052E-2"/>
                  <c:y val="-2.6838580972210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224-4D83-B851-F27801CAA635}"/>
                </c:ext>
              </c:extLst>
            </c:dLbl>
            <c:dLbl>
              <c:idx val="1"/>
              <c:layout>
                <c:manualLayout>
                  <c:x val="1.4569359558486456E-3"/>
                  <c:y val="-2.6838580972210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224-4D83-B851-F27801CAA635}"/>
                </c:ext>
              </c:extLst>
            </c:dLbl>
            <c:dLbl>
              <c:idx val="2"/>
              <c:layout>
                <c:manualLayout>
                  <c:x val="-4.0794206763762081E-2"/>
                  <c:y val="5.16126557157886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224-4D83-B851-F27801CAA635}"/>
                </c:ext>
              </c:extLst>
            </c:dLbl>
            <c:dLbl>
              <c:idx val="3"/>
              <c:layout>
                <c:manualLayout>
                  <c:x val="-4.2251142719610724E-2"/>
                  <c:y val="-5.57416681730518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24-4D83-B851-F27801CAA635}"/>
                </c:ext>
              </c:extLst>
            </c:dLbl>
            <c:dLbl>
              <c:idx val="4"/>
              <c:layout>
                <c:manualLayout>
                  <c:x val="0"/>
                  <c:y val="-3.50966058867363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24-4D83-B851-F27801CAA6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0">
                    <a:solidFill>
                      <a:srgbClr val="FF0000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Arkusz1!$A$2:$A$9</c:f>
              <c:numCache>
                <c:formatCode>General</c:formatCode>
                <c:ptCount val="8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</c:numCache>
            </c:numRef>
          </c:cat>
          <c:val>
            <c:numRef>
              <c:f>Arkusz1!$B$2:$B$9</c:f>
              <c:numCache>
                <c:formatCode>_-* #\ ##0.0\ _z_ł_-;\-* #\ ##0.0\ _z_ł_-;_-* "-"??\ _z_ł_-;_-@_-</c:formatCode>
                <c:ptCount val="8"/>
                <c:pt idx="0">
                  <c:v>4.9000000000000004</c:v>
                </c:pt>
                <c:pt idx="1">
                  <c:v>3.7</c:v>
                </c:pt>
                <c:pt idx="2">
                  <c:v>2.2999999999999998</c:v>
                </c:pt>
                <c:pt idx="3">
                  <c:v>2.5</c:v>
                </c:pt>
                <c:pt idx="4">
                  <c:v>3.8</c:v>
                </c:pt>
                <c:pt idx="5">
                  <c:v>3</c:v>
                </c:pt>
                <c:pt idx="6">
                  <c:v>2.2000000000000002</c:v>
                </c:pt>
                <c:pt idx="7">
                  <c:v>1.4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6-6224-4D83-B851-F27801CAA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3878016"/>
        <c:axId val="183880704"/>
      </c:lineChart>
      <c:catAx>
        <c:axId val="18387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83880704"/>
        <c:crosses val="autoZero"/>
        <c:auto val="1"/>
        <c:lblAlgn val="ctr"/>
        <c:lblOffset val="100"/>
        <c:noMultiLvlLbl val="0"/>
      </c:catAx>
      <c:valAx>
        <c:axId val="183880704"/>
        <c:scaling>
          <c:orientation val="minMax"/>
        </c:scaling>
        <c:delete val="0"/>
        <c:axPos val="l"/>
        <c:majorGridlines/>
        <c:numFmt formatCode="_-* #\ ##0.0\ _z_ł_-;\-* #\ ##0.0\ _z_ł_-;_-* &quot;-&quot;??\ _z_ł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8387801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9196689107304364E-2"/>
          <c:y val="9.7549870017387366E-2"/>
          <c:w val="0.86246536048725453"/>
          <c:h val="0.773497494632283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doch/mieszkańca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7889-4249-8558-8CC30D9627C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889-4249-8558-8CC30D9627C1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889-4249-8558-8CC30D9627C1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7889-4249-8558-8CC30D9627C1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7889-4249-8558-8CC30D9627C1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7889-4249-8558-8CC30D9627C1}"/>
              </c:ext>
            </c:extLst>
          </c:dPt>
          <c:cat>
            <c:strRef>
              <c:f>Arkusz1!$A$2:$A$9</c:f>
              <c:strCache>
                <c:ptCount val="8"/>
                <c:pt idx="0">
                  <c:v>Chełmno</c:v>
                </c:pt>
                <c:pt idx="1">
                  <c:v>Chełmża</c:v>
                </c:pt>
                <c:pt idx="2">
                  <c:v>Kowalewo</c:v>
                </c:pt>
                <c:pt idx="3">
                  <c:v>Lisewo</c:v>
                </c:pt>
                <c:pt idx="4">
                  <c:v>Stolno</c:v>
                </c:pt>
                <c:pt idx="5">
                  <c:v>Świecie</c:v>
                </c:pt>
                <c:pt idx="6">
                  <c:v>Unisław</c:v>
                </c:pt>
                <c:pt idx="7">
                  <c:v>Wąbrzeźno</c:v>
                </c:pt>
              </c:strCache>
            </c:strRef>
          </c:cat>
          <c:val>
            <c:numRef>
              <c:f>Arkusz1!$B$2:$B$9</c:f>
              <c:numCache>
                <c:formatCode>_(* #,##0.00_);_(* \(#,##0.00\);_(* "-"??_);_(@_)</c:formatCode>
                <c:ptCount val="8"/>
                <c:pt idx="0">
                  <c:v>5303.92</c:v>
                </c:pt>
                <c:pt idx="1">
                  <c:v>5725.26</c:v>
                </c:pt>
                <c:pt idx="2">
                  <c:v>6000.76</c:v>
                </c:pt>
                <c:pt idx="3">
                  <c:v>7448.34</c:v>
                </c:pt>
                <c:pt idx="4">
                  <c:v>5550.18</c:v>
                </c:pt>
                <c:pt idx="5">
                  <c:v>6874.09</c:v>
                </c:pt>
                <c:pt idx="6">
                  <c:v>6433.27</c:v>
                </c:pt>
                <c:pt idx="7">
                  <c:v>6187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889-4249-8558-8CC30D9627C1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Wyd/mieszkańca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cat>
            <c:strRef>
              <c:f>Arkusz1!$A$2:$A$9</c:f>
              <c:strCache>
                <c:ptCount val="8"/>
                <c:pt idx="0">
                  <c:v>Chełmno</c:v>
                </c:pt>
                <c:pt idx="1">
                  <c:v>Chełmża</c:v>
                </c:pt>
                <c:pt idx="2">
                  <c:v>Kowalewo</c:v>
                </c:pt>
                <c:pt idx="3">
                  <c:v>Lisewo</c:v>
                </c:pt>
                <c:pt idx="4">
                  <c:v>Stolno</c:v>
                </c:pt>
                <c:pt idx="5">
                  <c:v>Świecie</c:v>
                </c:pt>
                <c:pt idx="6">
                  <c:v>Unisław</c:v>
                </c:pt>
                <c:pt idx="7">
                  <c:v>Wąbrzeźno</c:v>
                </c:pt>
              </c:strCache>
            </c:strRef>
          </c:cat>
          <c:val>
            <c:numRef>
              <c:f>Arkusz1!$C$2:$C$9</c:f>
              <c:numCache>
                <c:formatCode>_(* #,##0.00_);_(* \(#,##0.00\);_(* "-"??_);_(@_)</c:formatCode>
                <c:ptCount val="8"/>
                <c:pt idx="0">
                  <c:v>5101.47</c:v>
                </c:pt>
                <c:pt idx="1">
                  <c:v>5757.65</c:v>
                </c:pt>
                <c:pt idx="2">
                  <c:v>5920.14</c:v>
                </c:pt>
                <c:pt idx="3">
                  <c:v>7044.75</c:v>
                </c:pt>
                <c:pt idx="4">
                  <c:v>5349.27</c:v>
                </c:pt>
                <c:pt idx="5">
                  <c:v>6950.76</c:v>
                </c:pt>
                <c:pt idx="6">
                  <c:v>6185.66</c:v>
                </c:pt>
                <c:pt idx="7">
                  <c:v>6177.62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889-4249-8558-8CC30D9627C1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Inwest/mieszkańca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Arkusz1!$A$2:$A$9</c:f>
              <c:strCache>
                <c:ptCount val="8"/>
                <c:pt idx="0">
                  <c:v>Chełmno</c:v>
                </c:pt>
                <c:pt idx="1">
                  <c:v>Chełmża</c:v>
                </c:pt>
                <c:pt idx="2">
                  <c:v>Kowalewo</c:v>
                </c:pt>
                <c:pt idx="3">
                  <c:v>Lisewo</c:v>
                </c:pt>
                <c:pt idx="4">
                  <c:v>Stolno</c:v>
                </c:pt>
                <c:pt idx="5">
                  <c:v>Świecie</c:v>
                </c:pt>
                <c:pt idx="6">
                  <c:v>Unisław</c:v>
                </c:pt>
                <c:pt idx="7">
                  <c:v>Wąbrzeźno</c:v>
                </c:pt>
              </c:strCache>
            </c:strRef>
          </c:cat>
          <c:val>
            <c:numRef>
              <c:f>Arkusz1!$D$2:$D$9</c:f>
              <c:numCache>
                <c:formatCode>_(* #,##0.00_);_(* \(#,##0.00\);_(* "-"??_);_(@_)</c:formatCode>
                <c:ptCount val="8"/>
                <c:pt idx="0">
                  <c:v>749.96</c:v>
                </c:pt>
                <c:pt idx="1">
                  <c:v>1127.79</c:v>
                </c:pt>
                <c:pt idx="2">
                  <c:v>539.75</c:v>
                </c:pt>
                <c:pt idx="3">
                  <c:v>1762.45</c:v>
                </c:pt>
                <c:pt idx="4">
                  <c:v>958.77</c:v>
                </c:pt>
                <c:pt idx="5">
                  <c:v>1122.54</c:v>
                </c:pt>
                <c:pt idx="6">
                  <c:v>999.84</c:v>
                </c:pt>
                <c:pt idx="7">
                  <c:v>1398.07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0E-4135-AAE5-0A444152082A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Zadłużenie</c:v>
                </c:pt>
              </c:strCache>
            </c:strRef>
          </c:tx>
          <c:spPr>
            <a:solidFill>
              <a:schemeClr val="accent4"/>
            </a:solidFill>
          </c:spPr>
          <c:invertIfNegative val="0"/>
          <c:cat>
            <c:strRef>
              <c:f>Arkusz1!$A$2:$A$9</c:f>
              <c:strCache>
                <c:ptCount val="8"/>
                <c:pt idx="0">
                  <c:v>Chełmno</c:v>
                </c:pt>
                <c:pt idx="1">
                  <c:v>Chełmża</c:v>
                </c:pt>
                <c:pt idx="2">
                  <c:v>Kowalewo</c:v>
                </c:pt>
                <c:pt idx="3">
                  <c:v>Lisewo</c:v>
                </c:pt>
                <c:pt idx="4">
                  <c:v>Stolno</c:v>
                </c:pt>
                <c:pt idx="5">
                  <c:v>Świecie</c:v>
                </c:pt>
                <c:pt idx="6">
                  <c:v>Unisław</c:v>
                </c:pt>
                <c:pt idx="7">
                  <c:v>Wąbrzeźno</c:v>
                </c:pt>
              </c:strCache>
            </c:strRef>
          </c:cat>
          <c:val>
            <c:numRef>
              <c:f>Arkusz1!$E$2:$E$9</c:f>
              <c:numCache>
                <c:formatCode>_(* #,##0.00_);_(* \(#,##0.00\);_(* "-"??_);_(@_)</c:formatCode>
                <c:ptCount val="8"/>
                <c:pt idx="0">
                  <c:v>74.09</c:v>
                </c:pt>
                <c:pt idx="1">
                  <c:v>749.76</c:v>
                </c:pt>
                <c:pt idx="2">
                  <c:v>2510.64</c:v>
                </c:pt>
                <c:pt idx="3">
                  <c:v>1414.91</c:v>
                </c:pt>
                <c:pt idx="4">
                  <c:v>663.96</c:v>
                </c:pt>
                <c:pt idx="5">
                  <c:v>267.77</c:v>
                </c:pt>
                <c:pt idx="6">
                  <c:v>905.31</c:v>
                </c:pt>
                <c:pt idx="7">
                  <c:v>2200.7800000000002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0E-4135-AAE5-0A44415208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5440256"/>
        <c:axId val="135441792"/>
      </c:barChart>
      <c:catAx>
        <c:axId val="13544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35441792"/>
        <c:crosses val="autoZero"/>
        <c:auto val="1"/>
        <c:lblAlgn val="ctr"/>
        <c:lblOffset val="100"/>
        <c:noMultiLvlLbl val="0"/>
      </c:catAx>
      <c:valAx>
        <c:axId val="135441792"/>
        <c:scaling>
          <c:orientation val="minMax"/>
        </c:scaling>
        <c:delete val="0"/>
        <c:axPos val="l"/>
        <c:majorGridlines/>
        <c:numFmt formatCode="_(* #,##0.00_);_(* \(#,##0.00\);_(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3544025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36426304936312E-2"/>
          <c:y val="4.3743129114447936E-2"/>
          <c:w val="0.93289578032431808"/>
          <c:h val="0.86145999042926058"/>
        </c:manualLayout>
      </c:layout>
      <c:lineChart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Wskaznik spłaty</c:v>
                </c:pt>
              </c:strCache>
            </c:strRef>
          </c:tx>
          <c:spPr>
            <a:ln w="22225" cap="rnd" cmpd="sng" algn="ctr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Arkusz1!$A$2:$A$16</c:f>
              <c:numCache>
                <c:formatCode>General</c:formatCode>
                <c:ptCount val="1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</c:numCache>
            </c:numRef>
          </c:cat>
          <c:val>
            <c:numRef>
              <c:f>Arkusz1!$B$2:$B$16</c:f>
              <c:numCache>
                <c:formatCode>#,##0.00</c:formatCode>
                <c:ptCount val="15"/>
                <c:pt idx="0">
                  <c:v>2.7</c:v>
                </c:pt>
                <c:pt idx="1">
                  <c:v>2.5099999999999998</c:v>
                </c:pt>
                <c:pt idx="2">
                  <c:v>2.16</c:v>
                </c:pt>
                <c:pt idx="3">
                  <c:v>1.97</c:v>
                </c:pt>
                <c:pt idx="4">
                  <c:v>1.42</c:v>
                </c:pt>
                <c:pt idx="5">
                  <c:v>1.17</c:v>
                </c:pt>
                <c:pt idx="6">
                  <c:v>1.7</c:v>
                </c:pt>
                <c:pt idx="7">
                  <c:v>1.49</c:v>
                </c:pt>
                <c:pt idx="8">
                  <c:v>1.4</c:v>
                </c:pt>
                <c:pt idx="9">
                  <c:v>2.4300000000000002</c:v>
                </c:pt>
                <c:pt idx="10">
                  <c:v>1.96</c:v>
                </c:pt>
                <c:pt idx="11">
                  <c:v>1.46</c:v>
                </c:pt>
                <c:pt idx="12">
                  <c:v>1.38</c:v>
                </c:pt>
                <c:pt idx="13">
                  <c:v>1.31</c:v>
                </c:pt>
                <c:pt idx="14">
                  <c:v>0.91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617-4903-9CD7-ED5C401CBADB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Dopuszczalny limit</c:v>
                </c:pt>
              </c:strCache>
            </c:strRef>
          </c:tx>
          <c:spPr>
            <a:ln w="222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Arkusz1!$A$2:$A$16</c:f>
              <c:numCache>
                <c:formatCode>General</c:formatCode>
                <c:ptCount val="1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  <c:pt idx="11">
                  <c:v>2025</c:v>
                </c:pt>
                <c:pt idx="12">
                  <c:v>2026</c:v>
                </c:pt>
                <c:pt idx="13">
                  <c:v>2027</c:v>
                </c:pt>
                <c:pt idx="14">
                  <c:v>2028</c:v>
                </c:pt>
              </c:numCache>
            </c:numRef>
          </c:cat>
          <c:val>
            <c:numRef>
              <c:f>Arkusz1!$C$2:$C$16</c:f>
              <c:numCache>
                <c:formatCode>#,##0.00</c:formatCode>
                <c:ptCount val="15"/>
                <c:pt idx="0">
                  <c:v>6.79</c:v>
                </c:pt>
                <c:pt idx="1">
                  <c:v>5.75</c:v>
                </c:pt>
                <c:pt idx="2">
                  <c:v>6.79</c:v>
                </c:pt>
                <c:pt idx="3">
                  <c:v>7.95</c:v>
                </c:pt>
                <c:pt idx="4">
                  <c:v>9.18</c:v>
                </c:pt>
                <c:pt idx="5">
                  <c:v>9.18</c:v>
                </c:pt>
                <c:pt idx="6">
                  <c:v>13.97</c:v>
                </c:pt>
                <c:pt idx="7">
                  <c:v>13.26</c:v>
                </c:pt>
                <c:pt idx="8">
                  <c:v>13.99</c:v>
                </c:pt>
                <c:pt idx="9">
                  <c:v>12.46</c:v>
                </c:pt>
                <c:pt idx="10">
                  <c:v>10.93</c:v>
                </c:pt>
                <c:pt idx="11">
                  <c:v>9.1999999999999993</c:v>
                </c:pt>
                <c:pt idx="12">
                  <c:v>6.33</c:v>
                </c:pt>
                <c:pt idx="13">
                  <c:v>4.95</c:v>
                </c:pt>
                <c:pt idx="14">
                  <c:v>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617-4903-9CD7-ED5C401CBA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305110888"/>
        <c:axId val="305108592"/>
      </c:lineChart>
      <c:catAx>
        <c:axId val="305110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5108592"/>
        <c:crosses val="autoZero"/>
        <c:auto val="1"/>
        <c:lblAlgn val="ctr"/>
        <c:lblOffset val="100"/>
        <c:noMultiLvlLbl val="0"/>
      </c:catAx>
      <c:valAx>
        <c:axId val="305108592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0511088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8761352054922123E-2"/>
          <c:y val="2.5445120547656606E-2"/>
          <c:w val="0.93521235243074274"/>
          <c:h val="0.82362280683470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różnica plan-wykonanie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B0F0"/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2.697163410681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AF-4329-A9EB-F80D6971A533}"/>
                </c:ext>
              </c:extLst>
            </c:dLbl>
            <c:dLbl>
              <c:idx val="1"/>
              <c:layout>
                <c:manualLayout>
                  <c:x val="2.9138719116972378E-3"/>
                  <c:y val="-3.31866880663667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AF-4329-A9EB-F80D6971A533}"/>
                </c:ext>
              </c:extLst>
            </c:dLbl>
            <c:dLbl>
              <c:idx val="2"/>
              <c:layout>
                <c:manualLayout>
                  <c:x val="-1.4569359558486456E-3"/>
                  <c:y val="-1.24985018472874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CF-466E-A82D-E7F19CB81605}"/>
                </c:ext>
              </c:extLst>
            </c:dLbl>
            <c:dLbl>
              <c:idx val="3"/>
              <c:layout>
                <c:manualLayout>
                  <c:x val="-4.370807867545937E-3"/>
                  <c:y val="-2.20472712776767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AF-4329-A9EB-F80D6971A533}"/>
                </c:ext>
              </c:extLst>
            </c:dLbl>
            <c:dLbl>
              <c:idx val="4"/>
              <c:layout>
                <c:manualLayout>
                  <c:x val="-2.9138719116972912E-3"/>
                  <c:y val="-1.0401576577750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CF-466E-A82D-E7F19CB81605}"/>
                </c:ext>
              </c:extLst>
            </c:dLbl>
            <c:dLbl>
              <c:idx val="5"/>
              <c:layout>
                <c:manualLayout>
                  <c:x val="1.4569359558485389E-3"/>
                  <c:y val="4.5419137029893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CF-466E-A82D-E7F19CB816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Pomoc społeczna</c:v>
                </c:pt>
                <c:pt idx="1">
                  <c:v>Oświata</c:v>
                </c:pt>
                <c:pt idx="2">
                  <c:v>Administracja </c:v>
                </c:pt>
                <c:pt idx="3">
                  <c:v>Gospodarka komunalna </c:v>
                </c:pt>
                <c:pt idx="4">
                  <c:v>Drogi</c:v>
                </c:pt>
                <c:pt idx="5">
                  <c:v>Ogółem</c:v>
                </c:pt>
              </c:strCache>
            </c:strRef>
          </c:cat>
          <c:val>
            <c:numRef>
              <c:f>Arkusz1!$B$2:$B$7</c:f>
              <c:numCache>
                <c:formatCode>#,##0</c:formatCode>
                <c:ptCount val="6"/>
                <c:pt idx="0">
                  <c:v>1361193</c:v>
                </c:pt>
                <c:pt idx="1">
                  <c:v>1293017</c:v>
                </c:pt>
                <c:pt idx="2">
                  <c:v>515494</c:v>
                </c:pt>
                <c:pt idx="3">
                  <c:v>347579</c:v>
                </c:pt>
                <c:pt idx="4">
                  <c:v>215305.76</c:v>
                </c:pt>
                <c:pt idx="5">
                  <c:v>4681072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CAF-4329-A9EB-F80D6971A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84899840"/>
        <c:axId val="184930304"/>
        <c:axId val="0"/>
      </c:bar3DChart>
      <c:catAx>
        <c:axId val="1848998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pl-PL"/>
          </a:p>
        </c:txPr>
        <c:crossAx val="184930304"/>
        <c:crosses val="autoZero"/>
        <c:auto val="1"/>
        <c:lblAlgn val="ctr"/>
        <c:lblOffset val="100"/>
        <c:noMultiLvlLbl val="0"/>
      </c:catAx>
      <c:valAx>
        <c:axId val="18493030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848998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980489447883217E-2"/>
          <c:y val="2.9574133004919703E-2"/>
          <c:w val="0.93521235243074274"/>
          <c:h val="0.9000670070446804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1.4569359558486456E-3"/>
                  <c:y val="5.36771619444202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00A-4A23-8982-03A5D3C1FDB3}"/>
                </c:ext>
              </c:extLst>
            </c:dLbl>
            <c:dLbl>
              <c:idx val="1"/>
              <c:layout>
                <c:manualLayout>
                  <c:x val="1.4569359558486456E-3"/>
                  <c:y val="4.5419137029894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00A-4A23-8982-03A5D3C1FD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Dochody</c:v>
                </c:pt>
                <c:pt idx="1">
                  <c:v>Wydatki</c:v>
                </c:pt>
                <c:pt idx="2">
                  <c:v>Deficyt</c:v>
                </c:pt>
              </c:strCache>
            </c:strRef>
          </c:cat>
          <c:val>
            <c:numRef>
              <c:f>Arkusz1!$B$2:$B$4</c:f>
              <c:numCache>
                <c:formatCode>_-* #\ ##0.0\ _z_ł_-;\-* #\ ##0.0\ _z_ł_-;_-* "-"??\ _z_ł_-;_-@_-</c:formatCode>
                <c:ptCount val="3"/>
                <c:pt idx="0">
                  <c:v>67.3</c:v>
                </c:pt>
                <c:pt idx="1">
                  <c:v>63.4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00A-4A23-8982-03A5D3C1FDB3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1.4569359558486456E-3"/>
                  <c:y val="5.780617440168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00A-4A23-8982-03A5D3C1FDB3}"/>
                </c:ext>
              </c:extLst>
            </c:dLbl>
            <c:dLbl>
              <c:idx val="1"/>
              <c:layout>
                <c:manualLayout>
                  <c:x val="2.9138719116972912E-3"/>
                  <c:y val="4.3354630801262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00A-4A23-8982-03A5D3C1FD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Dochody</c:v>
                </c:pt>
                <c:pt idx="1">
                  <c:v>Wydatki</c:v>
                </c:pt>
                <c:pt idx="2">
                  <c:v>Deficyt</c:v>
                </c:pt>
              </c:strCache>
            </c:strRef>
          </c:cat>
          <c:val>
            <c:numRef>
              <c:f>Arkusz1!$C$2:$C$4</c:f>
              <c:numCache>
                <c:formatCode>_-* #\ ##0.0\ _z_ł_-;\-* #\ ##0.0\ _z_ł_-;_-* "-"??\ _z_ł_-;_-@_-</c:formatCode>
                <c:ptCount val="3"/>
                <c:pt idx="0">
                  <c:v>72.099999999999994</c:v>
                </c:pt>
                <c:pt idx="1">
                  <c:v>71.900000000000006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00A-4A23-8982-03A5D3C1FDB3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-2.6710183965567399E-17"/>
                  <c:y val="4.7483643258525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0A-4A23-8982-03A5D3C1FDB3}"/>
                </c:ext>
              </c:extLst>
            </c:dLbl>
            <c:dLbl>
              <c:idx val="1"/>
              <c:layout>
                <c:manualLayout>
                  <c:x val="0"/>
                  <c:y val="4.1290124572630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00A-4A23-8982-03A5D3C1FDB3}"/>
                </c:ext>
              </c:extLst>
            </c:dLbl>
            <c:dLbl>
              <c:idx val="2"/>
              <c:layout>
                <c:manualLayout>
                  <c:x val="1.4569359558485389E-3"/>
                  <c:y val="5.367716194442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050-4019-A419-3F12A418AFD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Dochody</c:v>
                </c:pt>
                <c:pt idx="1">
                  <c:v>Wydatki</c:v>
                </c:pt>
                <c:pt idx="2">
                  <c:v>Deficyt</c:v>
                </c:pt>
              </c:strCache>
            </c:strRef>
          </c:cat>
          <c:val>
            <c:numRef>
              <c:f>Arkusz1!$D$2:$D$4</c:f>
              <c:numCache>
                <c:formatCode>_-* #\ ##0.0\ _z_ł_-;\-* #\ ##0.0\ _z_ł_-;_-* "-"??\ _z_ł_-;_-@_-</c:formatCode>
                <c:ptCount val="3"/>
                <c:pt idx="0">
                  <c:v>76.900000000000006</c:v>
                </c:pt>
                <c:pt idx="1">
                  <c:v>77.400000000000006</c:v>
                </c:pt>
                <c:pt idx="2">
                  <c:v>-0.5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00A-4A23-8982-03A5D3C1FDB3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4.12901245726309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00A-4A23-8982-03A5D3C1FDB3}"/>
                </c:ext>
              </c:extLst>
            </c:dLbl>
            <c:dLbl>
              <c:idx val="1"/>
              <c:layout>
                <c:manualLayout>
                  <c:x val="4.370807867545937E-3"/>
                  <c:y val="4.5419137029894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00A-4A23-8982-03A5D3C1FD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Arkusz1!$A$2:$A$4</c:f>
              <c:strCache>
                <c:ptCount val="3"/>
                <c:pt idx="0">
                  <c:v>Dochody</c:v>
                </c:pt>
                <c:pt idx="1">
                  <c:v>Wydatki</c:v>
                </c:pt>
                <c:pt idx="2">
                  <c:v>Deficyt</c:v>
                </c:pt>
              </c:strCache>
            </c:strRef>
          </c:cat>
          <c:val>
            <c:numRef>
              <c:f>Arkusz1!$E$2:$E$4</c:f>
              <c:numCache>
                <c:formatCode>_-* #\ ##0.0\ _z_ł_-;\-* #\ ##0.0\ _z_ł_-;_-* "-"??\ _z_ł_-;_-@_-</c:formatCode>
                <c:ptCount val="3"/>
                <c:pt idx="0">
                  <c:v>82</c:v>
                </c:pt>
                <c:pt idx="1">
                  <c:v>79.5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00A-4A23-8982-03A5D3C1FDB3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2-75CF-4462-BE1E-E153F97DFC2A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75CF-4462-BE1E-E153F97DFC2A}"/>
              </c:ext>
            </c:extLst>
          </c:dPt>
          <c:dLbls>
            <c:dLbl>
              <c:idx val="0"/>
              <c:layout>
                <c:manualLayout>
                  <c:x val="1.4569359558486456E-3"/>
                  <c:y val="5.5741668173051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5CF-4462-BE1E-E153F97DFC2A}"/>
                </c:ext>
              </c:extLst>
            </c:dLbl>
            <c:dLbl>
              <c:idx val="1"/>
              <c:layout>
                <c:manualLayout>
                  <c:x val="-4.370807867545937E-3"/>
                  <c:y val="4.7483643258525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5CF-4462-BE1E-E153F97DFC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Arkusz1!$A$2:$A$4</c:f>
              <c:strCache>
                <c:ptCount val="3"/>
                <c:pt idx="0">
                  <c:v>Dochody</c:v>
                </c:pt>
                <c:pt idx="1">
                  <c:v>Wydatki</c:v>
                </c:pt>
                <c:pt idx="2">
                  <c:v>Deficyt</c:v>
                </c:pt>
              </c:strCache>
            </c:strRef>
          </c:cat>
          <c:val>
            <c:numRef>
              <c:f>Arkusz1!$F$2:$F$4</c:f>
              <c:numCache>
                <c:formatCode>_-* #\ ##0.0\ _z_ł_-;\-* #\ ##0.0\ _z_ł_-;_-* "-"??\ _z_ł_-;_-@_-</c:formatCode>
                <c:ptCount val="3"/>
                <c:pt idx="0">
                  <c:v>92.4</c:v>
                </c:pt>
                <c:pt idx="1">
                  <c:v>90.2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CF-4462-BE1E-E153F97DFC2A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7.2846797792432815E-3"/>
                  <c:y val="4.74836432585255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239-4521-BEAF-DED53707E118}"/>
                </c:ext>
              </c:extLst>
            </c:dLbl>
            <c:dLbl>
              <c:idx val="1"/>
              <c:layout>
                <c:manualLayout>
                  <c:x val="-2.9138719116973983E-3"/>
                  <c:y val="4.9548149487157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239-4521-BEAF-DED53707E1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t" anchorCtr="0">
                <a:normAutofit/>
              </a:bodyPr>
              <a:lstStyle/>
              <a:p>
                <a:pPr>
                  <a:defRPr sz="1100" baseline="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strRef>
              <c:f>Arkusz1!$A$2:$A$4</c:f>
              <c:strCache>
                <c:ptCount val="3"/>
                <c:pt idx="0">
                  <c:v>Dochody</c:v>
                </c:pt>
                <c:pt idx="1">
                  <c:v>Wydatki</c:v>
                </c:pt>
                <c:pt idx="2">
                  <c:v>Deficyt</c:v>
                </c:pt>
              </c:strCache>
            </c:strRef>
          </c:cat>
          <c:val>
            <c:numRef>
              <c:f>Arkusz1!$G$2:$G$4</c:f>
              <c:numCache>
                <c:formatCode>_-* #\ ##0.0\ _z_ł_-;\-* #\ ##0.0\ _z_ł_-;_-* "-"??\ _z_ł_-;_-@_-</c:formatCode>
                <c:ptCount val="3"/>
                <c:pt idx="0">
                  <c:v>101.9</c:v>
                </c:pt>
                <c:pt idx="1">
                  <c:v>98</c:v>
                </c:pt>
                <c:pt idx="2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39-4521-BEAF-DED53707E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381440"/>
        <c:axId val="122382976"/>
        <c:axId val="0"/>
      </c:bar3DChart>
      <c:catAx>
        <c:axId val="1223814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pl-PL"/>
          </a:p>
        </c:txPr>
        <c:crossAx val="122382976"/>
        <c:crosses val="autoZero"/>
        <c:auto val="1"/>
        <c:lblAlgn val="ctr"/>
        <c:lblOffset val="100"/>
        <c:noMultiLvlLbl val="0"/>
      </c:catAx>
      <c:valAx>
        <c:axId val="122382976"/>
        <c:scaling>
          <c:orientation val="minMax"/>
          <c:max val="100"/>
          <c:min val="-10"/>
        </c:scaling>
        <c:delete val="0"/>
        <c:axPos val="l"/>
        <c:majorGridlines/>
        <c:numFmt formatCode="_-* #\ ##0.0\ _z_ł_-;\-* #\ ##0.0\ _z_ł_-;_-* &quot;-&quot;??\ _z_ł_-;_-@_-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2238144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559519848974248"/>
          <c:y val="6.4670738891656018E-2"/>
          <c:w val="0.51571460299527683"/>
          <c:h val="0.73077749629689359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Dotacje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316C-46EB-886B-4F37A99C7F52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16C-46EB-886B-4F37A99C7F52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5-316C-46EB-886B-4F37A99C7F52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7-316C-46EB-886B-4F37A99C7F52}"/>
              </c:ext>
            </c:extLst>
          </c:dPt>
          <c:dPt>
            <c:idx val="4"/>
            <c:bubble3D val="0"/>
            <c:spPr>
              <a:solidFill>
                <a:srgbClr val="FF00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9-316C-46EB-886B-4F37A99C7F52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B-316C-46EB-886B-4F37A99C7F52}"/>
              </c:ext>
            </c:extLst>
          </c:dPt>
          <c:dLbls>
            <c:dLbl>
              <c:idx val="0"/>
              <c:layout>
                <c:manualLayout>
                  <c:x val="-0.18414557704070844"/>
                  <c:y val="8.755392100126271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16C-46EB-886B-4F37A99C7F52}"/>
                </c:ext>
              </c:extLst>
            </c:dLbl>
            <c:dLbl>
              <c:idx val="1"/>
              <c:layout>
                <c:manualLayout>
                  <c:x val="-0.12407174824513791"/>
                  <c:y val="-0.17583415805209457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16C-46EB-886B-4F37A99C7F52}"/>
                </c:ext>
              </c:extLst>
            </c:dLbl>
            <c:dLbl>
              <c:idx val="2"/>
              <c:layout>
                <c:manualLayout>
                  <c:x val="0.19875784164230409"/>
                  <c:y val="-0.1560386319508836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16C-46EB-886B-4F37A99C7F52}"/>
                </c:ext>
              </c:extLst>
            </c:dLbl>
            <c:dLbl>
              <c:idx val="3"/>
              <c:layout>
                <c:manualLayout>
                  <c:x val="0.15589214727580508"/>
                  <c:y val="0.14657994223283988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16C-46EB-886B-4F37A99C7F52}"/>
                </c:ext>
              </c:extLst>
            </c:dLbl>
            <c:dLbl>
              <c:idx val="4"/>
              <c:layout>
                <c:manualLayout>
                  <c:x val="-2.7714420820922611E-2"/>
                  <c:y val="3.283897891797765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16C-46EB-886B-4F37A99C7F52}"/>
                </c:ext>
              </c:extLst>
            </c:dLbl>
            <c:dLbl>
              <c:idx val="5"/>
              <c:layout>
                <c:manualLayout>
                  <c:x val="-3.3493982510344245E-2"/>
                  <c:y val="-2.6960663190926836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16C-46EB-886B-4F37A99C7F5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6"/>
                <c:pt idx="0">
                  <c:v>Dotacje celowe</c:v>
                </c:pt>
                <c:pt idx="1">
                  <c:v>Subwencje</c:v>
                </c:pt>
                <c:pt idx="2">
                  <c:v>Udziały w podatkach</c:v>
                </c:pt>
                <c:pt idx="3">
                  <c:v>Dochody własne</c:v>
                </c:pt>
                <c:pt idx="4">
                  <c:v>Własne środki na inwestycje</c:v>
                </c:pt>
                <c:pt idx="5">
                  <c:v>Dotacje inwestycyjne</c:v>
                </c:pt>
              </c:strCache>
            </c:strRef>
          </c:cat>
          <c:val>
            <c:numRef>
              <c:f>Arkusz1!$B$2:$B$7</c:f>
              <c:numCache>
                <c:formatCode>_-* #\ ##0.0\ _z_ł_-;\-* #\ ##0.0\ _z_ł_-;_-* "-"??\ _z_ł_-;_-@_-</c:formatCode>
                <c:ptCount val="6"/>
                <c:pt idx="0">
                  <c:v>31.7</c:v>
                </c:pt>
                <c:pt idx="1">
                  <c:v>22.2</c:v>
                </c:pt>
                <c:pt idx="2">
                  <c:v>21.5</c:v>
                </c:pt>
                <c:pt idx="3">
                  <c:v>17.5</c:v>
                </c:pt>
                <c:pt idx="4">
                  <c:v>1.9</c:v>
                </c:pt>
                <c:pt idx="5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16C-46EB-886B-4F37A99C7F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351297315429159E-2"/>
          <c:y val="5.6412713977129825E-2"/>
          <c:w val="0.86392229644310314"/>
          <c:h val="0.810658606747651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957-45BA-A6D7-E6DEDA763E3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957-45BA-A6D7-E6DEDA763E35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957-45BA-A6D7-E6DEDA763E35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957-45BA-A6D7-E6DEDA763E35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1957-45BA-A6D7-E6DEDA763E35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1957-45BA-A6D7-E6DEDA763E35}"/>
              </c:ext>
            </c:extLst>
          </c:dPt>
          <c:dLbls>
            <c:dLbl>
              <c:idx val="0"/>
              <c:layout>
                <c:manualLayout>
                  <c:x val="-1.4569359558486456E-3"/>
                  <c:y val="8.30035542019041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57-45BA-A6D7-E6DEDA763E35}"/>
                </c:ext>
              </c:extLst>
            </c:dLbl>
            <c:dLbl>
              <c:idx val="5"/>
              <c:layout>
                <c:manualLayout>
                  <c:x val="-1.4569359558487525E-3"/>
                  <c:y val="5.73916475605014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957-45BA-A6D7-E6DEDA763E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Dotacje</c:v>
                </c:pt>
                <c:pt idx="1">
                  <c:v>Subwencje</c:v>
                </c:pt>
                <c:pt idx="2">
                  <c:v>Udziały w podatkach</c:v>
                </c:pt>
                <c:pt idx="3">
                  <c:v>Własne dochody</c:v>
                </c:pt>
                <c:pt idx="4">
                  <c:v>Własne środoki na inwestycje</c:v>
                </c:pt>
                <c:pt idx="5">
                  <c:v>Dotacje inwestycyjne</c:v>
                </c:pt>
              </c:strCache>
            </c:strRef>
          </c:cat>
          <c:val>
            <c:numRef>
              <c:f>Arkusz1!$B$2:$B$7</c:f>
              <c:numCache>
                <c:formatCode>_-* #\ ##0.0\ _z_ł_-;\-* #\ ##0.0\ _z_ł_-;_-* "-"??\ _z_ł_-;_-@_-</c:formatCode>
                <c:ptCount val="6"/>
                <c:pt idx="0">
                  <c:v>21.5</c:v>
                </c:pt>
                <c:pt idx="1">
                  <c:v>16.100000000000001</c:v>
                </c:pt>
                <c:pt idx="2">
                  <c:v>14</c:v>
                </c:pt>
                <c:pt idx="3">
                  <c:v>14.2</c:v>
                </c:pt>
                <c:pt idx="4">
                  <c:v>0.3</c:v>
                </c:pt>
                <c:pt idx="5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957-45BA-A6D7-E6DEDA763E35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Dotacje</c:v>
                </c:pt>
                <c:pt idx="1">
                  <c:v>Subwencje</c:v>
                </c:pt>
                <c:pt idx="2">
                  <c:v>Udziały w podatkach</c:v>
                </c:pt>
                <c:pt idx="3">
                  <c:v>Własne dochody</c:v>
                </c:pt>
                <c:pt idx="4">
                  <c:v>Własne środoki na inwestycje</c:v>
                </c:pt>
                <c:pt idx="5">
                  <c:v>Dotacje inwestycyjne</c:v>
                </c:pt>
              </c:strCache>
            </c:strRef>
          </c:cat>
          <c:val>
            <c:numRef>
              <c:f>Arkusz1!$C$2:$C$7</c:f>
              <c:numCache>
                <c:formatCode>_-* #\ ##0.0\ _z_ł_-;\-* #\ ##0.0\ _z_ł_-;_-* "-"??\ _z_ł_-;_-@_-</c:formatCode>
                <c:ptCount val="6"/>
                <c:pt idx="0">
                  <c:v>24.1</c:v>
                </c:pt>
                <c:pt idx="1">
                  <c:v>16.2</c:v>
                </c:pt>
                <c:pt idx="2">
                  <c:v>15.7</c:v>
                </c:pt>
                <c:pt idx="3">
                  <c:v>14.6</c:v>
                </c:pt>
                <c:pt idx="4">
                  <c:v>1.3</c:v>
                </c:pt>
                <c:pt idx="5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957-45BA-A6D7-E6DEDA763E35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Dotacje</c:v>
                </c:pt>
                <c:pt idx="1">
                  <c:v>Subwencje</c:v>
                </c:pt>
                <c:pt idx="2">
                  <c:v>Udziały w podatkach</c:v>
                </c:pt>
                <c:pt idx="3">
                  <c:v>Własne dochody</c:v>
                </c:pt>
                <c:pt idx="4">
                  <c:v>Własne środoki na inwestycje</c:v>
                </c:pt>
                <c:pt idx="5">
                  <c:v>Dotacje inwestycyjne</c:v>
                </c:pt>
              </c:strCache>
            </c:strRef>
          </c:cat>
          <c:val>
            <c:numRef>
              <c:f>Arkusz1!$D$2:$D$7</c:f>
              <c:numCache>
                <c:formatCode>_-* #\ ##0.0\ _z_ł_-;\-* #\ ##0.0\ _z_ł_-;_-* "-"??\ _z_ł_-;_-@_-</c:formatCode>
                <c:ptCount val="6"/>
                <c:pt idx="0">
                  <c:v>24.3</c:v>
                </c:pt>
                <c:pt idx="1">
                  <c:v>16.2</c:v>
                </c:pt>
                <c:pt idx="2">
                  <c:v>17.8</c:v>
                </c:pt>
                <c:pt idx="3">
                  <c:v>15.4</c:v>
                </c:pt>
                <c:pt idx="4">
                  <c:v>0.1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957-45BA-A6D7-E6DEDA763E35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0" baseline="0">
                    <a:solidFill>
                      <a:schemeClr val="tx2">
                        <a:lumMod val="75000"/>
                      </a:schemeClr>
                    </a:solidFill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Arkusz1!$A$2:$A$7</c:f>
              <c:strCache>
                <c:ptCount val="6"/>
                <c:pt idx="0">
                  <c:v>Dotacje</c:v>
                </c:pt>
                <c:pt idx="1">
                  <c:v>Subwencje</c:v>
                </c:pt>
                <c:pt idx="2">
                  <c:v>Udziały w podatkach</c:v>
                </c:pt>
                <c:pt idx="3">
                  <c:v>Własne dochody</c:v>
                </c:pt>
                <c:pt idx="4">
                  <c:v>Własne środoki na inwestycje</c:v>
                </c:pt>
                <c:pt idx="5">
                  <c:v>Dotacje inwestycyjne</c:v>
                </c:pt>
              </c:strCache>
            </c:strRef>
          </c:cat>
          <c:val>
            <c:numRef>
              <c:f>Arkusz1!$E$2:$E$7</c:f>
              <c:numCache>
                <c:formatCode>_-* #\ ##0.0\ _z_ł_-;\-* #\ ##0.0\ _z_ł_-;_-* "-"??\ _z_ł_-;_-@_-</c:formatCode>
                <c:ptCount val="6"/>
                <c:pt idx="0">
                  <c:v>27.8</c:v>
                </c:pt>
                <c:pt idx="1">
                  <c:v>17.3</c:v>
                </c:pt>
                <c:pt idx="2">
                  <c:v>19.8</c:v>
                </c:pt>
                <c:pt idx="3">
                  <c:v>15.1</c:v>
                </c:pt>
                <c:pt idx="4">
                  <c:v>1</c:v>
                </c:pt>
                <c:pt idx="5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957-45BA-A6D7-E6DEDA763E35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07E-439B-B654-B31C37B77F04}"/>
              </c:ext>
            </c:extLst>
          </c:dPt>
          <c:dLbls>
            <c:dLbl>
              <c:idx val="0"/>
              <c:layout>
                <c:manualLayout>
                  <c:x val="-1.4569359558486725E-3"/>
                  <c:y val="9.493640020339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07E-439B-B654-B31C37B77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Arkusz1!$A$2:$A$7</c:f>
              <c:strCache>
                <c:ptCount val="6"/>
                <c:pt idx="0">
                  <c:v>Dotacje</c:v>
                </c:pt>
                <c:pt idx="1">
                  <c:v>Subwencje</c:v>
                </c:pt>
                <c:pt idx="2">
                  <c:v>Udziały w podatkach</c:v>
                </c:pt>
                <c:pt idx="3">
                  <c:v>Własne dochody</c:v>
                </c:pt>
                <c:pt idx="4">
                  <c:v>Własne środoki na inwestycje</c:v>
                </c:pt>
                <c:pt idx="5">
                  <c:v>Dotacje inwestycyjne</c:v>
                </c:pt>
              </c:strCache>
            </c:strRef>
          </c:cat>
          <c:val>
            <c:numRef>
              <c:f>Arkusz1!$F$2:$F$7</c:f>
              <c:numCache>
                <c:formatCode>_-* #\ ##0.0\ _z_ł_-;\-* #\ ##0.0\ _z_ł_-;_-* "-"??\ _z_ł_-;_-@_-</c:formatCode>
                <c:ptCount val="6"/>
                <c:pt idx="0">
                  <c:v>32.6</c:v>
                </c:pt>
                <c:pt idx="1">
                  <c:v>17.600000000000001</c:v>
                </c:pt>
                <c:pt idx="2">
                  <c:v>18.8</c:v>
                </c:pt>
                <c:pt idx="3">
                  <c:v>16.3</c:v>
                </c:pt>
                <c:pt idx="4">
                  <c:v>1.2</c:v>
                </c:pt>
                <c:pt idx="5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E9D-478C-A972-4449FD67BB59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Arkusz1!$A$2:$A$7</c:f>
              <c:strCache>
                <c:ptCount val="6"/>
                <c:pt idx="0">
                  <c:v>Dotacje</c:v>
                </c:pt>
                <c:pt idx="1">
                  <c:v>Subwencje</c:v>
                </c:pt>
                <c:pt idx="2">
                  <c:v>Udziały w podatkach</c:v>
                </c:pt>
                <c:pt idx="3">
                  <c:v>Własne dochody</c:v>
                </c:pt>
                <c:pt idx="4">
                  <c:v>Własne środoki na inwestycje</c:v>
                </c:pt>
                <c:pt idx="5">
                  <c:v>Dotacje inwestycyjne</c:v>
                </c:pt>
              </c:strCache>
            </c:strRef>
          </c:cat>
          <c:val>
            <c:numRef>
              <c:f>Arkusz1!$G$2:$G$7</c:f>
              <c:numCache>
                <c:formatCode>_-* #\ ##0.0\ _z_ł_-;\-* #\ ##0.0\ _z_ł_-;_-* "-"??\ _z_ł_-;_-@_-</c:formatCode>
                <c:ptCount val="6"/>
                <c:pt idx="0">
                  <c:v>31.7</c:v>
                </c:pt>
                <c:pt idx="1">
                  <c:v>22.2</c:v>
                </c:pt>
                <c:pt idx="2">
                  <c:v>21.5</c:v>
                </c:pt>
                <c:pt idx="3">
                  <c:v>17.5</c:v>
                </c:pt>
                <c:pt idx="4">
                  <c:v>1.9</c:v>
                </c:pt>
                <c:pt idx="5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306-4C3A-9E41-3C4A540E0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2233600"/>
        <c:axId val="122235136"/>
      </c:barChart>
      <c:catAx>
        <c:axId val="122233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22235136"/>
        <c:crosses val="autoZero"/>
        <c:auto val="1"/>
        <c:lblAlgn val="ctr"/>
        <c:lblOffset val="100"/>
        <c:noMultiLvlLbl val="0"/>
      </c:catAx>
      <c:valAx>
        <c:axId val="122235136"/>
        <c:scaling>
          <c:orientation val="minMax"/>
        </c:scaling>
        <c:delete val="0"/>
        <c:axPos val="l"/>
        <c:majorGridlines/>
        <c:numFmt formatCode="_-* #\ ##0.0\ _z_ł_-;\-* #\ ##0.0\ _z_ł_-;_-* &quot;-&quot;??\ _z_ł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222336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930327716520182"/>
          <c:y val="9.1509319863866137E-2"/>
          <c:w val="0.57690591314091988"/>
          <c:h val="0.8174867578994186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explosion val="1"/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B986-476C-8D89-AFAB1A36EA2A}"/>
              </c:ext>
            </c:extLst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3-B986-476C-8D89-AFAB1A36EA2A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5-B986-476C-8D89-AFAB1A36EA2A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7-B986-476C-8D89-AFAB1A36EA2A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9-B986-476C-8D89-AFAB1A36EA2A}"/>
              </c:ext>
            </c:extLst>
          </c:dPt>
          <c:dPt>
            <c:idx val="5"/>
            <c:bubble3D val="0"/>
            <c:spPr>
              <a:solidFill>
                <a:schemeClr val="bg2">
                  <a:lumMod val="1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B-B986-476C-8D89-AFAB1A36EA2A}"/>
              </c:ext>
            </c:extLst>
          </c:dPt>
          <c:dLbls>
            <c:dLbl>
              <c:idx val="0"/>
              <c:layout>
                <c:manualLayout>
                  <c:x val="-0.18560251299655703"/>
                  <c:y val="0.102005464601683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86-476C-8D89-AFAB1A36EA2A}"/>
                </c:ext>
              </c:extLst>
            </c:dLbl>
            <c:dLbl>
              <c:idx val="1"/>
              <c:layout>
                <c:manualLayout>
                  <c:x val="-0.11678706846589462"/>
                  <c:y val="-0.1964792203384099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86-476C-8D89-AFAB1A36EA2A}"/>
                </c:ext>
              </c:extLst>
            </c:dLbl>
            <c:dLbl>
              <c:idx val="2"/>
              <c:layout>
                <c:manualLayout>
                  <c:x val="0.18127461017212029"/>
                  <c:y val="-6.313585166246396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86-476C-8D89-AFAB1A36EA2A}"/>
                </c:ext>
              </c:extLst>
            </c:dLbl>
            <c:dLbl>
              <c:idx val="3"/>
              <c:layout>
                <c:manualLayout>
                  <c:x val="0.16026295514335104"/>
                  <c:y val="7.845123668799881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86-476C-8D89-AFAB1A36EA2A}"/>
                </c:ext>
              </c:extLst>
            </c:dLbl>
            <c:dLbl>
              <c:idx val="4"/>
              <c:layout>
                <c:manualLayout>
                  <c:x val="9.5324795765111589E-2"/>
                  <c:y val="0.14632683702040059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986-476C-8D89-AFAB1A36EA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aseline="0"/>
                </a:pPr>
                <a:endParaRPr lang="pl-PL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Arkusz1!$A$2:$A$7</c:f>
              <c:strCache>
                <c:ptCount val="5"/>
                <c:pt idx="0">
                  <c:v>Wynagrodzenia</c:v>
                </c:pt>
                <c:pt idx="1">
                  <c:v>Świadczenia</c:v>
                </c:pt>
                <c:pt idx="2">
                  <c:v>Wyd. bieżące</c:v>
                </c:pt>
                <c:pt idx="3">
                  <c:v>Dotacje bież.</c:v>
                </c:pt>
                <c:pt idx="4">
                  <c:v>Inwestycje</c:v>
                </c:pt>
              </c:strCache>
            </c:strRef>
          </c:cat>
          <c:val>
            <c:numRef>
              <c:f>Arkusz1!$B$2:$B$7</c:f>
              <c:numCache>
                <c:formatCode>_-* #\ ##0.0\ _z_ł_-;\-* #\ ##0.0\ _z_ł_-;_-* "-"??\ _z_ł_-;_-@_-</c:formatCode>
                <c:ptCount val="6"/>
                <c:pt idx="0">
                  <c:v>29.8</c:v>
                </c:pt>
                <c:pt idx="1">
                  <c:v>28</c:v>
                </c:pt>
                <c:pt idx="2">
                  <c:v>16.7</c:v>
                </c:pt>
                <c:pt idx="3">
                  <c:v>9.1</c:v>
                </c:pt>
                <c:pt idx="4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986-476C-8D89-AFAB1A36EA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overlay val="0"/>
      <c:txPr>
        <a:bodyPr/>
        <a:lstStyle/>
        <a:p>
          <a:pPr>
            <a:defRPr sz="12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635977094672387E-2"/>
          <c:y val="6.8799751348919108E-2"/>
          <c:w val="0.86392229644310314"/>
          <c:h val="0.810658606747651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AF3-44BC-A657-5DDC66736F77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AF3-44BC-A657-5DDC66736F77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AF3-44BC-A657-5DDC66736F77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AF3-44BC-A657-5DDC66736F77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AF3-44BC-A657-5DDC66736F77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0AF3-44BC-A657-5DDC66736F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Wynagrodzenia</c:v>
                </c:pt>
                <c:pt idx="1">
                  <c:v>Świadczenia</c:v>
                </c:pt>
                <c:pt idx="2">
                  <c:v>Wyd. bieżące</c:v>
                </c:pt>
                <c:pt idx="3">
                  <c:v>Dotacje bież.</c:v>
                </c:pt>
              </c:strCache>
            </c:strRef>
          </c:cat>
          <c:val>
            <c:numRef>
              <c:f>Arkusz1!$B$2:$B$5</c:f>
              <c:numCache>
                <c:formatCode>_-* #\ ##0.0\ _z_ł_-;\-* #\ ##0.0\ _z_ł_-;_-* "-"??\ _z_ł_-;_-@_-</c:formatCode>
                <c:ptCount val="4"/>
                <c:pt idx="0">
                  <c:v>22.3</c:v>
                </c:pt>
                <c:pt idx="1">
                  <c:v>20.399999999999999</c:v>
                </c:pt>
                <c:pt idx="2">
                  <c:v>11.6</c:v>
                </c:pt>
                <c:pt idx="3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AF3-44BC-A657-5DDC66736F77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Wynagrodzenia</c:v>
                </c:pt>
                <c:pt idx="1">
                  <c:v>Świadczenia</c:v>
                </c:pt>
                <c:pt idx="2">
                  <c:v>Wyd. bieżące</c:v>
                </c:pt>
                <c:pt idx="3">
                  <c:v>Dotacje bież.</c:v>
                </c:pt>
              </c:strCache>
            </c:strRef>
          </c:cat>
          <c:val>
            <c:numRef>
              <c:f>Arkusz1!$C$2:$C$5</c:f>
              <c:numCache>
                <c:formatCode>_-* #\ ##0.0\ _z_ł_-;\-* #\ ##0.0\ _z_ł_-;_-* "-"??\ _z_ł_-;_-@_-</c:formatCode>
                <c:ptCount val="4"/>
                <c:pt idx="0">
                  <c:v>23.6</c:v>
                </c:pt>
                <c:pt idx="1">
                  <c:v>22.5</c:v>
                </c:pt>
                <c:pt idx="2">
                  <c:v>12.1</c:v>
                </c:pt>
                <c:pt idx="3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AF3-44BC-A657-5DDC66736F77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Wynagrodzenia</c:v>
                </c:pt>
                <c:pt idx="1">
                  <c:v>Świadczenia</c:v>
                </c:pt>
                <c:pt idx="2">
                  <c:v>Wyd. bieżące</c:v>
                </c:pt>
                <c:pt idx="3">
                  <c:v>Dotacje bież.</c:v>
                </c:pt>
              </c:strCache>
            </c:strRef>
          </c:cat>
          <c:val>
            <c:numRef>
              <c:f>Arkusz1!$D$2:$D$5</c:f>
              <c:numCache>
                <c:formatCode>_-* #\ ##0.0\ _z_ł_-;\-* #\ ##0.0\ _z_ł_-;_-* "-"??\ _z_ł_-;_-@_-</c:formatCode>
                <c:ptCount val="4"/>
                <c:pt idx="0">
                  <c:v>24.5</c:v>
                </c:pt>
                <c:pt idx="1">
                  <c:v>22.8</c:v>
                </c:pt>
                <c:pt idx="2">
                  <c:v>12.7</c:v>
                </c:pt>
                <c:pt idx="3">
                  <c:v>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AF3-44BC-A657-5DDC66736F77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baseline="0">
                    <a:solidFill>
                      <a:schemeClr val="tx1"/>
                    </a:solidFill>
                  </a:defRPr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Arkusz1!$A$2:$A$5</c:f>
              <c:strCache>
                <c:ptCount val="4"/>
                <c:pt idx="0">
                  <c:v>Wynagrodzenia</c:v>
                </c:pt>
                <c:pt idx="1">
                  <c:v>Świadczenia</c:v>
                </c:pt>
                <c:pt idx="2">
                  <c:v>Wyd. bieżące</c:v>
                </c:pt>
                <c:pt idx="3">
                  <c:v>Dotacje bież.</c:v>
                </c:pt>
              </c:strCache>
            </c:strRef>
          </c:cat>
          <c:val>
            <c:numRef>
              <c:f>Arkusz1!$E$2:$E$5</c:f>
              <c:numCache>
                <c:formatCode>_-* #\ ##0.0\ _z_ł_-;\-* #\ ##0.0\ _z_ł_-;_-* "-"??\ _z_ł_-;_-@_-</c:formatCode>
                <c:ptCount val="4"/>
                <c:pt idx="0">
                  <c:v>26.1</c:v>
                </c:pt>
                <c:pt idx="1">
                  <c:v>26</c:v>
                </c:pt>
                <c:pt idx="2">
                  <c:v>13.8</c:v>
                </c:pt>
                <c:pt idx="3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AF3-44BC-A657-5DDC66736F77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Arkusz1!$A$2:$A$5</c:f>
              <c:strCache>
                <c:ptCount val="4"/>
                <c:pt idx="0">
                  <c:v>Wynagrodzenia</c:v>
                </c:pt>
                <c:pt idx="1">
                  <c:v>Świadczenia</c:v>
                </c:pt>
                <c:pt idx="2">
                  <c:v>Wyd. bieżące</c:v>
                </c:pt>
                <c:pt idx="3">
                  <c:v>Dotacje bież.</c:v>
                </c:pt>
              </c:strCache>
            </c:strRef>
          </c:cat>
          <c:val>
            <c:numRef>
              <c:f>Arkusz1!$F$2:$F$5</c:f>
              <c:numCache>
                <c:formatCode>_-* #\ ##0.0\ _z_ł_-;\-* #\ ##0.0\ _z_ł_-;_-* "-"??\ _z_ł_-;_-@_-</c:formatCode>
                <c:ptCount val="4"/>
                <c:pt idx="0">
                  <c:v>26.8</c:v>
                </c:pt>
                <c:pt idx="1">
                  <c:v>29.3</c:v>
                </c:pt>
                <c:pt idx="2">
                  <c:v>14.9</c:v>
                </c:pt>
                <c:pt idx="3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777-4A21-BBD0-07566A31569E}"/>
            </c:ext>
          </c:extLst>
        </c:ser>
        <c:ser>
          <c:idx val="5"/>
          <c:order val="5"/>
          <c:tx>
            <c:strRef>
              <c:f>Arkusz1!$G$1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Arkusz1!$A$2:$A$5</c:f>
              <c:strCache>
                <c:ptCount val="4"/>
                <c:pt idx="0">
                  <c:v>Wynagrodzenia</c:v>
                </c:pt>
                <c:pt idx="1">
                  <c:v>Świadczenia</c:v>
                </c:pt>
                <c:pt idx="2">
                  <c:v>Wyd. bieżące</c:v>
                </c:pt>
                <c:pt idx="3">
                  <c:v>Dotacje bież.</c:v>
                </c:pt>
              </c:strCache>
            </c:strRef>
          </c:cat>
          <c:val>
            <c:numRef>
              <c:f>Arkusz1!$G$2:$G$5</c:f>
              <c:numCache>
                <c:formatCode>_-* #\ ##0.0\ _z_ł_-;\-* #\ ##0.0\ _z_ł_-;_-* "-"??\ _z_ł_-;_-@_-</c:formatCode>
                <c:ptCount val="4"/>
                <c:pt idx="0">
                  <c:v>29.8</c:v>
                </c:pt>
                <c:pt idx="1">
                  <c:v>28</c:v>
                </c:pt>
                <c:pt idx="2">
                  <c:v>16.7</c:v>
                </c:pt>
                <c:pt idx="3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68C-44DF-8D83-3446D615CA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23348864"/>
        <c:axId val="123350400"/>
      </c:barChart>
      <c:catAx>
        <c:axId val="123348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23350400"/>
        <c:crosses val="autoZero"/>
        <c:auto val="1"/>
        <c:lblAlgn val="ctr"/>
        <c:lblOffset val="100"/>
        <c:noMultiLvlLbl val="0"/>
      </c:catAx>
      <c:valAx>
        <c:axId val="123350400"/>
        <c:scaling>
          <c:orientation val="minMax"/>
        </c:scaling>
        <c:delete val="0"/>
        <c:axPos val="l"/>
        <c:majorGridlines/>
        <c:numFmt formatCode="_-* #\ ##0.0\ _z_ł_-;\-* #\ ##0.0\ _z_ł_-;_-* &quot;-&quot;??\ _z_ł_-;_-@_-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2334886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238873712791346E-2"/>
          <c:y val="7.4993270034813764E-2"/>
          <c:w val="0.86392229644310314"/>
          <c:h val="0.8106586067476516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Administracja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8B6-44B7-B526-D3A904F6605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8B6-44B7-B526-D3A904F6605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8B6-44B7-B526-D3A904F6605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D8B6-44B7-B526-D3A904F6605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D8B6-44B7-B526-D3A904F66056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D8B6-44B7-B526-D3A904F6605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Arkusz1!$B$2:$B$7</c:f>
              <c:numCache>
                <c:formatCode>General</c:formatCode>
                <c:ptCount val="6"/>
                <c:pt idx="0">
                  <c:v>4.2</c:v>
                </c:pt>
                <c:pt idx="1">
                  <c:v>4.5</c:v>
                </c:pt>
                <c:pt idx="2">
                  <c:v>4.7</c:v>
                </c:pt>
                <c:pt idx="3">
                  <c:v>4.7</c:v>
                </c:pt>
                <c:pt idx="4">
                  <c:v>5</c:v>
                </c:pt>
                <c:pt idx="5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B6-44B7-B526-D3A904F66056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Pozostałe wynagrodzenia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Arkusz1!$C$2:$C$7</c:f>
              <c:numCache>
                <c:formatCode>_-* #\ ##0.0\ _z_ł_-;\-* #\ ##0.0\ _z_ł_-;_-* "-"??\ _z_ł_-;_-@_-</c:formatCode>
                <c:ptCount val="6"/>
                <c:pt idx="0">
                  <c:v>4.5</c:v>
                </c:pt>
                <c:pt idx="1">
                  <c:v>5</c:v>
                </c:pt>
                <c:pt idx="2">
                  <c:v>5.3</c:v>
                </c:pt>
                <c:pt idx="3">
                  <c:v>5.8</c:v>
                </c:pt>
                <c:pt idx="4">
                  <c:v>5.7</c:v>
                </c:pt>
                <c:pt idx="5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8B6-44B7-B526-D3A904F66056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Oświata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Arkusz1!$D$2:$D$7</c:f>
              <c:numCache>
                <c:formatCode>_-* #\ ##0.0\ _z_ł_-;\-* #\ ##0.0\ _z_ł_-;_-* "-"??\ _z_ł_-;_-@_-</c:formatCode>
                <c:ptCount val="6"/>
                <c:pt idx="0">
                  <c:v>13.6</c:v>
                </c:pt>
                <c:pt idx="1">
                  <c:v>14.1</c:v>
                </c:pt>
                <c:pt idx="2">
                  <c:v>14.5</c:v>
                </c:pt>
                <c:pt idx="3">
                  <c:v>15.6</c:v>
                </c:pt>
                <c:pt idx="4">
                  <c:v>16.100000000000001</c:v>
                </c:pt>
                <c:pt idx="5">
                  <c:v>17.899999999999999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8B6-44B7-B526-D3A904F66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2758272"/>
        <c:axId val="122759808"/>
      </c:barChart>
      <c:catAx>
        <c:axId val="12275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22759808"/>
        <c:crosses val="autoZero"/>
        <c:auto val="1"/>
        <c:lblAlgn val="ctr"/>
        <c:lblOffset val="100"/>
        <c:noMultiLvlLbl val="0"/>
      </c:catAx>
      <c:valAx>
        <c:axId val="122759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2275827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954193933548118E-2"/>
          <c:y val="7.499327003481375E-2"/>
          <c:w val="0.86392229644310314"/>
          <c:h val="0.81065860674765167"/>
        </c:manualLayout>
      </c:layout>
      <c:area3DChart>
        <c:grouping val="stack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Subwencja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331D-462B-80D0-FFC62F6B91A3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331D-462B-80D0-FFC62F6B91A3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331D-462B-80D0-FFC62F6B91A3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331D-462B-80D0-FFC62F6B91A3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331D-462B-80D0-FFC62F6B91A3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331D-462B-80D0-FFC62F6B91A3}"/>
              </c:ext>
            </c:extLst>
          </c:dPt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Arkusz1!$B$2:$B$7</c:f>
              <c:numCache>
                <c:formatCode>General</c:formatCode>
                <c:ptCount val="6"/>
                <c:pt idx="0">
                  <c:v>10.4</c:v>
                </c:pt>
                <c:pt idx="1">
                  <c:v>10.7</c:v>
                </c:pt>
                <c:pt idx="2">
                  <c:v>11</c:v>
                </c:pt>
                <c:pt idx="3">
                  <c:v>11.5</c:v>
                </c:pt>
                <c:pt idx="4">
                  <c:v>11.5</c:v>
                </c:pt>
                <c:pt idx="5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1D-462B-80D0-FFC62F6B91A3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Dochody dotacje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bg2">
                  <a:lumMod val="50000"/>
                </a:schemeClr>
              </a:solidFill>
            </a:ln>
          </c:spPr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Arkusz1!$C$2:$C$7</c:f>
              <c:numCache>
                <c:formatCode>General</c:formatCode>
                <c:ptCount val="6"/>
                <c:pt idx="0">
                  <c:v>1.7</c:v>
                </c:pt>
                <c:pt idx="1">
                  <c:v>1.6</c:v>
                </c:pt>
                <c:pt idx="2">
                  <c:v>1.7</c:v>
                </c:pt>
                <c:pt idx="3">
                  <c:v>1.6</c:v>
                </c:pt>
                <c:pt idx="4">
                  <c:v>2.1</c:v>
                </c:pt>
                <c:pt idx="5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31D-462B-80D0-FFC62F6B91A3}"/>
            </c:ext>
          </c:extLst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Wynagrodzenia</c:v>
                </c:pt>
              </c:strCache>
            </c:strRef>
          </c:tx>
          <c:spPr>
            <a:solidFill>
              <a:schemeClr val="accent1"/>
            </a:solidFill>
          </c:spPr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Arkusz1!$D$2:$D$7</c:f>
              <c:numCache>
                <c:formatCode>_-* #\ ##0.0\ _z_ł_-;\-* #\ ##0.0\ _z_ł_-;_-* "-"??\ _z_ł_-;_-@_-</c:formatCode>
                <c:ptCount val="6"/>
                <c:pt idx="0">
                  <c:v>1.5</c:v>
                </c:pt>
                <c:pt idx="1">
                  <c:v>1.8</c:v>
                </c:pt>
                <c:pt idx="2">
                  <c:v>1.8</c:v>
                </c:pt>
                <c:pt idx="3">
                  <c:v>2.5</c:v>
                </c:pt>
                <c:pt idx="4">
                  <c:v>2.6</c:v>
                </c:pt>
                <c:pt idx="5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31D-462B-80D0-FFC62F6B91A3}"/>
            </c:ext>
          </c:extLst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Wydatki -Dotacje</c:v>
                </c:pt>
              </c:strCache>
            </c:strRef>
          </c:tx>
          <c:spPr>
            <a:solidFill>
              <a:schemeClr val="accent4"/>
            </a:solidFill>
          </c:spPr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Arkusz1!$E$2:$E$7</c:f>
              <c:numCache>
                <c:formatCode>_-* #\ ##0.0\ _z_ł_-;\-* #\ ##0.0\ _z_ł_-;_-* "-"??\ _z_ł_-;_-@_-</c:formatCode>
                <c:ptCount val="6"/>
                <c:pt idx="0">
                  <c:v>2.4</c:v>
                </c:pt>
                <c:pt idx="1">
                  <c:v>2.9</c:v>
                </c:pt>
                <c:pt idx="2">
                  <c:v>2.9</c:v>
                </c:pt>
                <c:pt idx="3">
                  <c:v>3.1</c:v>
                </c:pt>
                <c:pt idx="4">
                  <c:v>3.4</c:v>
                </c:pt>
                <c:pt idx="5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31D-462B-80D0-FFC62F6B91A3}"/>
            </c:ext>
          </c:extLst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Pozostałe bieżące</c:v>
                </c:pt>
              </c:strCache>
            </c:strRef>
          </c:tx>
          <c:spPr>
            <a:solidFill>
              <a:schemeClr val="accent6"/>
            </a:solidFill>
          </c:spPr>
          <c:cat>
            <c:numRef>
              <c:f>Arkusz1!$A$2:$A$7</c:f>
              <c:numCache>
                <c:formatCode>General</c:formatCode>
                <c:ptCount val="6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</c:numCache>
            </c:numRef>
          </c:cat>
          <c:val>
            <c:numRef>
              <c:f>Arkusz1!$F$2:$F$7</c:f>
              <c:numCache>
                <c:formatCode>_-* #\ ##0.0\ _z_ł_-;\-* #\ ##0.0\ _z_ł_-;_-* "-"??\ _z_ł_-;_-@_-</c:formatCode>
                <c:ptCount val="6"/>
                <c:pt idx="0">
                  <c:v>3.1</c:v>
                </c:pt>
                <c:pt idx="1">
                  <c:v>3.2</c:v>
                </c:pt>
                <c:pt idx="2">
                  <c:v>3.3</c:v>
                </c:pt>
                <c:pt idx="3">
                  <c:v>3.5</c:v>
                </c:pt>
                <c:pt idx="4">
                  <c:v>3.3</c:v>
                </c:pt>
                <c:pt idx="5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93-4B4C-A8D7-2EA995593A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798336"/>
        <c:axId val="134836992"/>
        <c:axId val="0"/>
      </c:area3DChart>
      <c:catAx>
        <c:axId val="134798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34836992"/>
        <c:crosses val="autoZero"/>
        <c:auto val="1"/>
        <c:lblAlgn val="ctr"/>
        <c:lblOffset val="100"/>
        <c:noMultiLvlLbl val="0"/>
      </c:catAx>
      <c:valAx>
        <c:axId val="1348369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aseline="0"/>
            </a:pPr>
            <a:endParaRPr lang="pl-PL"/>
          </a:p>
        </c:txPr>
        <c:crossAx val="134798336"/>
        <c:crosses val="autoZero"/>
        <c:crossBetween val="midCat"/>
      </c:valAx>
    </c:plotArea>
    <c:legend>
      <c:legendPos val="b"/>
      <c:overlay val="0"/>
      <c:txPr>
        <a:bodyPr/>
        <a:lstStyle/>
        <a:p>
          <a:pPr>
            <a:defRPr sz="1200" baseline="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0:57:27.713" idx="3">
    <p:pos x="10" y="10"/>
    <p:text>Budzet 2021 r. po raz pierwszy przekroczył 100 mln zł. Mimo COVID i wzrostu cen realizacja budzetu nie była zagrożona.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1:38:19.155" idx="25">
    <p:pos x="10" y="10"/>
    <p:text>subwencaj wystarcza już tylko na 48,8% wydatków bieżących w oświacie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1:38:54.300" idx="26">
    <p:pos x="10" y="10"/>
    <p:text>W opiece społecznej spada kwota świadczeń przy tym samym poziomie innych wydatków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1:39:47.726" idx="27">
    <p:pos x="10" y="10"/>
    <p:text>Pozostałe wydatki bieżące najwięcej w gospodarce komunalnej i opiece społecznej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1:40:27.208" idx="28">
    <p:pos x="10" y="10"/>
    <p:text>wzrost dotacji na oświatę, dotacje na kulturę spadły - Ośrodek nad Jeziorem Starogrodzkim przekazano do ZAZ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1:41:54.656" idx="29">
    <p:pos x="10" y="10"/>
    <p:text>największe inwestycje w oświetlenie uliczne i oczyszczalnię ścieków</p:text>
    <p:extLst>
      <p:ext uri="{C676402C-5697-4E1C-873F-D02D1690AC5C}">
        <p15:threadingInfo xmlns:p15="http://schemas.microsoft.com/office/powerpoint/2012/main" timeZoneBias="-120"/>
      </p:ext>
    </p:extLst>
  </p:cm>
  <p:cm authorId="1" dt="2022-06-09T11:42:24.518" idx="30">
    <p:pos x="146" y="146"/>
    <p:text>mln na ChSim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1:42:35.759" idx="31">
    <p:pos x="10" y="10"/>
    <p:text>udział śroków zewnętrznych wzrósł znacząco 7 razy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1:43:43.434" idx="32">
    <p:pos x="10" y="10"/>
    <p:text>nadwyżka bieżąca utrzymuje się na podobnym poziomie od kilku lat, wzrastają wydatki i dochody na inwestycje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1:49:44.970" idx="33">
    <p:pos x="10" y="10"/>
    <p:text>zadłużenie systematycznie jest spłacane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1:50:21.686" idx="34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1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1:50:55.442" idx="35">
    <p:pos x="10" y="10"/>
    <p:text>niestety wskażnik dopuszcalnych spłat spada w perspektywie przyszłych lat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0:59:26.903" idx="4">
    <p:pos x="10" y="10"/>
    <p:text>Dochody osiagnęły ponad 100 mln zł, dzięki dotacjom na inwestycje i dodatkowej subwencji przyznanej pod koniec roku. Dodatkowych środków nie udało już się spozytkować w 2021 r. i stanowią przychody w budżecie 2022 r. Dzięki temu deficyt zmienił się w nadwyżkę na koniec roku.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1:05:24.651" idx="5">
    <p:pos x="10" y="10"/>
    <p:text>Pomoc społaeczna: Niższe wykonanie projektu "WspółpracujeMy", dodatków mieszkaniowych, Oświata - dotacje dla przedszkoli, formy kształcenia specjalnego</p:text>
    <p:extLst>
      <p:ext uri="{C676402C-5697-4E1C-873F-D02D1690AC5C}">
        <p15:threadingInfo xmlns:p15="http://schemas.microsoft.com/office/powerpoint/2012/main" timeZoneBias="-120"/>
      </p:ext>
    </p:extLst>
  </p:cm>
  <p:cm authorId="1" dt="2022-06-09T11:18:27.840" idx="6">
    <p:pos x="10" y="146"/>
    <p:text>Administracja, oszcędności na wynagrodzeniach,</p:text>
    <p:extLst>
      <p:ext uri="{C676402C-5697-4E1C-873F-D02D1690AC5C}">
        <p15:threadingInfo xmlns:p15="http://schemas.microsoft.com/office/powerpoint/2012/main" timeZoneBias="-120">
          <p15:parentCm authorId="1" idx="5"/>
        </p15:threadingInfo>
      </p:ext>
    </p:extLst>
  </p:cm>
  <p:cm authorId="1" dt="2022-06-09T11:18:27.856" idx="7">
    <p:pos x="10" y="282"/>
    <p:text>Administracja, oszcędności na wynagrodzeniach, zakupach materiałów, inwetycjach w sieć komputerową</p:text>
    <p:extLst>
      <p:ext uri="{C676402C-5697-4E1C-873F-D02D1690AC5C}">
        <p15:threadingInfo xmlns:p15="http://schemas.microsoft.com/office/powerpoint/2012/main" timeZoneBias="-120">
          <p15:parentCm authorId="1" idx="5"/>
        </p15:threadingInfo>
      </p:ext>
    </p:extLst>
  </p:cm>
  <p:cm authorId="1" dt="2022-06-09T11:19:41.678" idx="8">
    <p:pos x="10" y="418"/>
    <p:text>Gospodarka komunalna: oszczędności wynagrodzeń w zieleni, mniejsze wydatki na oczyszczanie (zapas z poprzedniego roku), zakup usług - parkingi</p:text>
    <p:extLst>
      <p:ext uri="{C676402C-5697-4E1C-873F-D02D1690AC5C}">
        <p15:threadingInfo xmlns:p15="http://schemas.microsoft.com/office/powerpoint/2012/main" timeZoneBias="-120">
          <p15:parentCm authorId="1" idx="5"/>
        </p15:threadingInfo>
      </p:ext>
    </p:extLst>
  </p:cm>
  <p:cm authorId="1" dt="2022-06-09T11:23:52.771" idx="9">
    <p:pos x="10" y="554"/>
    <p:text>Drogi</p:text>
    <p:extLst>
      <p:ext uri="{C676402C-5697-4E1C-873F-D02D1690AC5C}">
        <p15:threadingInfo xmlns:p15="http://schemas.microsoft.com/office/powerpoint/2012/main" timeZoneBias="-120">
          <p15:parentCm authorId="1" idx="5"/>
        </p15:threadingInfo>
      </p:ext>
    </p:extLst>
  </p:cm>
  <p:cm authorId="1" dt="2022-06-09T11:23:52.818" idx="10">
    <p:pos x="10" y="690"/>
    <p:text>Drogi</p:text>
    <p:extLst>
      <p:ext uri="{C676402C-5697-4E1C-873F-D02D1690AC5C}">
        <p15:threadingInfo xmlns:p15="http://schemas.microsoft.com/office/powerpoint/2012/main" timeZoneBias="-120">
          <p15:parentCm authorId="1" idx="5"/>
        </p15:threadingInfo>
      </p:ext>
    </p:extLst>
  </p:cm>
  <p:cm authorId="1" dt="2022-06-09T11:24:44.714" idx="11">
    <p:pos x="10" y="826"/>
    <p:text>zakupy materiałów</p:text>
    <p:extLst>
      <p:ext uri="{C676402C-5697-4E1C-873F-D02D1690AC5C}">
        <p15:threadingInfo xmlns:p15="http://schemas.microsoft.com/office/powerpoint/2012/main" timeZoneBias="-120">
          <p15:parentCm authorId="1" idx="5"/>
        </p15:threadingInfo>
      </p:ext>
    </p:extLst>
  </p:cm>
  <p:cm authorId="1" dt="2022-06-09T11:24:44.745" idx="12">
    <p:pos x="10" y="962"/>
    <p:text>zakupy materiałów i usług</p:text>
    <p:extLst>
      <p:ext uri="{C676402C-5697-4E1C-873F-D02D1690AC5C}">
        <p15:threadingInfo xmlns:p15="http://schemas.microsoft.com/office/powerpoint/2012/main" timeZoneBias="-120">
          <p15:parentCm authorId="1" idx="5"/>
        </p15:threadingInfo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1:25:26.860" idx="13">
    <p:pos x="10" y="10"/>
    <p:text>Z roku na rok dochody i wydatki rosną, przy osiąganiu dodatniego wyniku finansowego.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1:26:21.310" idx="14">
    <p:pos x="10" y="10"/>
    <p:text>Struktura dochodów to 75% środków przekazywanych przez budżet państwa, znaczące dochody z dofinansowania krajowego inwestycji.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1:27:31.322" idx="15">
    <p:pos x="10" y="10"/>
    <p:text>Dochody z dotacji słabną na rzecz wiekszego udziału subwencji. Udzialy w podatkach po załamaniu w 2020 r. z powodu COVID znaczaco wzrosły w 2021 r.</p:text>
    <p:extLst>
      <p:ext uri="{C676402C-5697-4E1C-873F-D02D1690AC5C}">
        <p15:threadingInfo xmlns:p15="http://schemas.microsoft.com/office/powerpoint/2012/main" timeZoneBias="-120"/>
      </p:ext>
    </p:extLst>
  </p:cm>
  <p:cm authorId="1" dt="2022-06-09T11:34:02.812" idx="16">
    <p:pos x="10" y="146"/>
    <p:text>dochody własne wzrosły dzięki podatkowi od nieruchomości i pcc</p:text>
    <p:extLst>
      <p:ext uri="{C676402C-5697-4E1C-873F-D02D1690AC5C}">
        <p15:threadingInfo xmlns:p15="http://schemas.microsoft.com/office/powerpoint/2012/main" timeZoneBias="-120">
          <p15:parentCm authorId="1" idx="15"/>
        </p15:threadingInfo>
      </p:ext>
    </p:extLst>
  </p:cm>
  <p:cm authorId="1" dt="2022-06-09T11:34:24.060" idx="17">
    <p:pos x="10" y="282"/>
    <p:text>dotacje inwestycyjne ze źródeł krajowych</p:text>
    <p:extLst>
      <p:ext uri="{C676402C-5697-4E1C-873F-D02D1690AC5C}">
        <p15:threadingInfo xmlns:p15="http://schemas.microsoft.com/office/powerpoint/2012/main" timeZoneBias="-120">
          <p15:parentCm authorId="1" idx="15"/>
        </p15:threadingInfo>
      </p:ext>
    </p:extLs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1:34:34.569" idx="18">
    <p:pos x="10" y="10"/>
    <p:text/>
    <p:extLst>
      <p:ext uri="{C676402C-5697-4E1C-873F-D02D1690AC5C}">
        <p15:threadingInfo xmlns:p15="http://schemas.microsoft.com/office/powerpoint/2012/main" timeZoneBias="-120"/>
      </p:ext>
    </p:extLst>
  </p:cm>
  <p:cm authorId="1" dt="2022-06-09T11:35:14.566" idx="19">
    <p:pos x="10" y="146"/>
    <p:text>W strukturze wydatków coraz więcej zajmują inwestycje</p:text>
    <p:extLst>
      <p:ext uri="{C676402C-5697-4E1C-873F-D02D1690AC5C}">
        <p15:threadingInfo xmlns:p15="http://schemas.microsoft.com/office/powerpoint/2012/main" timeZoneBias="-120">
          <p15:parentCm authorId="1" idx="18"/>
        </p15:threadingInfo>
      </p:ext>
    </p:extLs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1:35:19.160" idx="20">
    <p:pos x="10" y="10"/>
    <p:text>wynagrodzenie rosły z uwagi na przyznane podwyżki oraz realizację projektów UE</p:text>
    <p:extLst>
      <p:ext uri="{C676402C-5697-4E1C-873F-D02D1690AC5C}">
        <p15:threadingInfo xmlns:p15="http://schemas.microsoft.com/office/powerpoint/2012/main" timeZoneBias="-120"/>
      </p:ext>
    </p:extLst>
  </p:cm>
  <p:cm authorId="1" dt="2022-06-09T11:36:43.091" idx="21">
    <p:pos x="10" y="146"/>
    <p:text>Świadczenie mniejsze, zgodnie z przyznanymi dotacjami</p:text>
    <p:extLst>
      <p:ext uri="{C676402C-5697-4E1C-873F-D02D1690AC5C}">
        <p15:threadingInfo xmlns:p15="http://schemas.microsoft.com/office/powerpoint/2012/main" timeZoneBias="-120">
          <p15:parentCm authorId="1" idx="20"/>
        </p15:threadingInfo>
      </p:ext>
    </p:extLst>
  </p:cm>
  <p:cm authorId="1" dt="2022-06-09T11:37:03.668" idx="22">
    <p:pos x="10" y="282"/>
    <p:text>Wydatki bieżące po COVID stale rosną</p:text>
    <p:extLst>
      <p:ext uri="{C676402C-5697-4E1C-873F-D02D1690AC5C}">
        <p15:threadingInfo xmlns:p15="http://schemas.microsoft.com/office/powerpoint/2012/main" timeZoneBias="-120">
          <p15:parentCm authorId="1" idx="20"/>
        </p15:threadingInfo>
      </p:ext>
    </p:extLst>
  </p:cm>
  <p:cm authorId="1" dt="2022-06-09T11:37:44.704" idx="23">
    <p:pos x="10" y="418"/>
    <p:text>wzrost udzielonych dotacji dotyczy głównie szkól</p:text>
    <p:extLst>
      <p:ext uri="{C676402C-5697-4E1C-873F-D02D1690AC5C}">
        <p15:threadingInfo xmlns:p15="http://schemas.microsoft.com/office/powerpoint/2012/main" timeZoneBias="-120">
          <p15:parentCm authorId="1" idx="20"/>
        </p15:threadingInfo>
      </p:ext>
    </p:extLs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6-09T11:38:03.468" idx="24">
    <p:pos x="10" y="10"/>
    <p:text>Stale rozną wynagrodzenia w oświacie</p:text>
    <p:extLst>
      <p:ext uri="{C676402C-5697-4E1C-873F-D02D1690AC5C}">
        <p15:threadingInfo xmlns:p15="http://schemas.microsoft.com/office/powerpoint/2012/main" timeZoneBias="-12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0.21885</cdr:x>
      <cdr:y>0.36751</cdr:y>
    </cdr:from>
    <cdr:to>
      <cdr:x>0.30146</cdr:x>
      <cdr:y>0.41253</cdr:y>
    </cdr:to>
    <cdr:sp macro="" textlink="">
      <cdr:nvSpPr>
        <cdr:cNvPr id="2" name="pole tekstowe 17">
          <a:extLst xmlns:a="http://schemas.openxmlformats.org/drawingml/2006/main">
            <a:ext uri="{FF2B5EF4-FFF2-40B4-BE49-F238E27FC236}">
              <a16:creationId xmlns:a16="http://schemas.microsoft.com/office/drawing/2014/main" id="{3D845526-DD40-4294-BD19-F1232D180E2C}"/>
            </a:ext>
          </a:extLst>
        </cdr:cNvPr>
        <cdr:cNvSpPr txBox="1"/>
      </cdr:nvSpPr>
      <cdr:spPr>
        <a:xfrm xmlns:a="http://schemas.openxmlformats.org/drawingml/2006/main">
          <a:off x="1907704" y="2260775"/>
          <a:ext cx="720105" cy="27694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200" b="1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209,1 %</a:t>
          </a:r>
        </a:p>
      </cdr:txBody>
    </cdr:sp>
  </cdr:relSizeAnchor>
  <cdr:relSizeAnchor xmlns:cdr="http://schemas.openxmlformats.org/drawingml/2006/chartDrawing">
    <cdr:from>
      <cdr:x>0.55577</cdr:x>
      <cdr:y>0.50225</cdr:y>
    </cdr:from>
    <cdr:to>
      <cdr:x>0.63838</cdr:x>
      <cdr:y>0.54728</cdr:y>
    </cdr:to>
    <cdr:sp macro="" textlink="">
      <cdr:nvSpPr>
        <cdr:cNvPr id="3" name="pole tekstowe 17">
          <a:extLst xmlns:a="http://schemas.openxmlformats.org/drawingml/2006/main">
            <a:ext uri="{FF2B5EF4-FFF2-40B4-BE49-F238E27FC236}">
              <a16:creationId xmlns:a16="http://schemas.microsoft.com/office/drawing/2014/main" id="{93943911-E801-49FA-AC8D-311A82097142}"/>
            </a:ext>
          </a:extLst>
        </cdr:cNvPr>
        <cdr:cNvSpPr txBox="1"/>
      </cdr:nvSpPr>
      <cdr:spPr>
        <a:xfrm xmlns:a="http://schemas.openxmlformats.org/drawingml/2006/main">
          <a:off x="4844614" y="3089656"/>
          <a:ext cx="720105" cy="27700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pl-PL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200" b="1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54,5 %</a:t>
          </a:r>
        </a:p>
      </cdr:txBody>
    </cdr:sp>
  </cdr:relSizeAnchor>
  <cdr:relSizeAnchor xmlns:cdr="http://schemas.openxmlformats.org/drawingml/2006/chartDrawing">
    <cdr:from>
      <cdr:x>0.40059</cdr:x>
      <cdr:y>0.25045</cdr:y>
    </cdr:from>
    <cdr:to>
      <cdr:x>0.4832</cdr:x>
      <cdr:y>0.29548</cdr:y>
    </cdr:to>
    <cdr:sp macro="" textlink="">
      <cdr:nvSpPr>
        <cdr:cNvPr id="4" name="pole tekstowe 17">
          <a:extLst xmlns:a="http://schemas.openxmlformats.org/drawingml/2006/main">
            <a:ext uri="{FF2B5EF4-FFF2-40B4-BE49-F238E27FC236}">
              <a16:creationId xmlns:a16="http://schemas.microsoft.com/office/drawing/2014/main" id="{7E736B78-B87F-4A47-893A-9680E4351CDD}"/>
            </a:ext>
          </a:extLst>
        </cdr:cNvPr>
        <cdr:cNvSpPr txBox="1"/>
      </cdr:nvSpPr>
      <cdr:spPr>
        <a:xfrm xmlns:a="http://schemas.openxmlformats.org/drawingml/2006/main">
          <a:off x="3491880" y="1540695"/>
          <a:ext cx="720105" cy="27700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200" b="1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146,4 %</a:t>
          </a:r>
        </a:p>
      </cdr:txBody>
    </cdr:sp>
  </cdr:relSizeAnchor>
  <cdr:relSizeAnchor xmlns:cdr="http://schemas.openxmlformats.org/drawingml/2006/chartDrawing">
    <cdr:from>
      <cdr:x>0.69797</cdr:x>
      <cdr:y>0.20549</cdr:y>
    </cdr:from>
    <cdr:to>
      <cdr:x>0.78058</cdr:x>
      <cdr:y>0.25052</cdr:y>
    </cdr:to>
    <cdr:sp macro="" textlink="">
      <cdr:nvSpPr>
        <cdr:cNvPr id="5" name="pole tekstowe 17">
          <a:extLst xmlns:a="http://schemas.openxmlformats.org/drawingml/2006/main">
            <a:ext uri="{FF2B5EF4-FFF2-40B4-BE49-F238E27FC236}">
              <a16:creationId xmlns:a16="http://schemas.microsoft.com/office/drawing/2014/main" id="{8A6FBD48-03BF-4235-9357-368E2E772A24}"/>
            </a:ext>
          </a:extLst>
        </cdr:cNvPr>
        <cdr:cNvSpPr txBox="1"/>
      </cdr:nvSpPr>
      <cdr:spPr>
        <a:xfrm xmlns:a="http://schemas.openxmlformats.org/drawingml/2006/main">
          <a:off x="6084168" y="1264092"/>
          <a:ext cx="720105" cy="27700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200" b="1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190,9 %</a:t>
          </a:r>
        </a:p>
      </cdr:txBody>
    </cdr:sp>
  </cdr:relSizeAnchor>
  <cdr:relSizeAnchor xmlns:cdr="http://schemas.openxmlformats.org/drawingml/2006/chartDrawing">
    <cdr:from>
      <cdr:x>0.82924</cdr:x>
      <cdr:y>0.0584</cdr:y>
    </cdr:from>
    <cdr:to>
      <cdr:x>0.92927</cdr:x>
      <cdr:y>0.10343</cdr:y>
    </cdr:to>
    <cdr:sp macro="" textlink="">
      <cdr:nvSpPr>
        <cdr:cNvPr id="6" name="pole tekstowe 17">
          <a:extLst xmlns:a="http://schemas.openxmlformats.org/drawingml/2006/main">
            <a:ext uri="{FF2B5EF4-FFF2-40B4-BE49-F238E27FC236}">
              <a16:creationId xmlns:a16="http://schemas.microsoft.com/office/drawing/2014/main" id="{C0686533-FCC5-8CC5-E5B4-EB25A42BAC99}"/>
            </a:ext>
          </a:extLst>
        </cdr:cNvPr>
        <cdr:cNvSpPr txBox="1"/>
      </cdr:nvSpPr>
      <cdr:spPr>
        <a:xfrm xmlns:a="http://schemas.openxmlformats.org/drawingml/2006/main">
          <a:off x="7228422" y="359253"/>
          <a:ext cx="87197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200" b="1" i="1" dirty="0">
              <a:solidFill>
                <a:schemeClr val="accent4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137,19 %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0.7993</cdr:x>
      <cdr:y>0.13854</cdr:y>
    </cdr:from>
    <cdr:to>
      <cdr:x>0.91312</cdr:x>
      <cdr:y>0.18511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1A5D4953-5609-40DE-97CA-3100CBFD259F}"/>
            </a:ext>
          </a:extLst>
        </cdr:cNvPr>
        <cdr:cNvSpPr txBox="1"/>
      </cdr:nvSpPr>
      <cdr:spPr>
        <a:xfrm xmlns:a="http://schemas.openxmlformats.org/drawingml/2006/main">
          <a:off x="7079426" y="856928"/>
          <a:ext cx="1008102" cy="28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100" b="1" dirty="0">
              <a:solidFill>
                <a:schemeClr val="accent4">
                  <a:lumMod val="75000"/>
                </a:schemeClr>
              </a:solidFill>
            </a:rPr>
            <a:t>Dochody </a:t>
          </a:r>
          <a:r>
            <a:rPr lang="pl-PL" sz="1100" b="1" dirty="0" err="1">
              <a:solidFill>
                <a:schemeClr val="accent4">
                  <a:lumMod val="75000"/>
                </a:schemeClr>
              </a:solidFill>
            </a:rPr>
            <a:t>og</a:t>
          </a:r>
          <a:r>
            <a:rPr lang="pl-PL" sz="1100" b="1" dirty="0">
              <a:solidFill>
                <a:schemeClr val="accent4">
                  <a:lumMod val="75000"/>
                </a:schemeClr>
              </a:solidFill>
            </a:rPr>
            <a:t>.</a:t>
          </a:r>
        </a:p>
      </cdr:txBody>
    </cdr:sp>
  </cdr:relSizeAnchor>
  <cdr:relSizeAnchor xmlns:cdr="http://schemas.openxmlformats.org/drawingml/2006/chartDrawing">
    <cdr:from>
      <cdr:x>0.88618</cdr:x>
      <cdr:y>0.1851</cdr:y>
    </cdr:from>
    <cdr:to>
      <cdr:x>1</cdr:x>
      <cdr:y>0.23166</cdr:y>
    </cdr:to>
    <cdr:sp macro="" textlink="">
      <cdr:nvSpPr>
        <cdr:cNvPr id="3" name="pole tekstowe 1">
          <a:extLst xmlns:a="http://schemas.openxmlformats.org/drawingml/2006/main">
            <a:ext uri="{FF2B5EF4-FFF2-40B4-BE49-F238E27FC236}">
              <a16:creationId xmlns:a16="http://schemas.microsoft.com/office/drawing/2014/main" id="{250433D1-DB7B-46FC-9D2D-8970B9029D1C}"/>
            </a:ext>
          </a:extLst>
        </cdr:cNvPr>
        <cdr:cNvSpPr txBox="1"/>
      </cdr:nvSpPr>
      <cdr:spPr>
        <a:xfrm xmlns:a="http://schemas.openxmlformats.org/drawingml/2006/main">
          <a:off x="7848882" y="1144960"/>
          <a:ext cx="1008102" cy="287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b="1" dirty="0">
              <a:solidFill>
                <a:srgbClr val="00B050"/>
              </a:solidFill>
            </a:rPr>
            <a:t>Dochody bież</a:t>
          </a:r>
        </a:p>
      </cdr:txBody>
    </cdr:sp>
  </cdr:relSizeAnchor>
  <cdr:relSizeAnchor xmlns:cdr="http://schemas.openxmlformats.org/drawingml/2006/chartDrawing">
    <cdr:from>
      <cdr:x>0.8374</cdr:x>
      <cdr:y>0.38301</cdr:y>
    </cdr:from>
    <cdr:to>
      <cdr:x>0.95122</cdr:x>
      <cdr:y>0.42958</cdr:y>
    </cdr:to>
    <cdr:sp macro="" textlink="">
      <cdr:nvSpPr>
        <cdr:cNvPr id="4" name="pole tekstowe 1">
          <a:extLst xmlns:a="http://schemas.openxmlformats.org/drawingml/2006/main">
            <a:ext uri="{FF2B5EF4-FFF2-40B4-BE49-F238E27FC236}">
              <a16:creationId xmlns:a16="http://schemas.microsoft.com/office/drawing/2014/main" id="{CA10F973-0D8D-445A-806C-8967B71CA665}"/>
            </a:ext>
          </a:extLst>
        </cdr:cNvPr>
        <cdr:cNvSpPr txBox="1"/>
      </cdr:nvSpPr>
      <cdr:spPr>
        <a:xfrm xmlns:a="http://schemas.openxmlformats.org/drawingml/2006/main">
          <a:off x="7416824" y="2369096"/>
          <a:ext cx="1008102" cy="288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b="1" dirty="0">
              <a:solidFill>
                <a:srgbClr val="FF0000"/>
              </a:solidFill>
            </a:rPr>
            <a:t>Wydatki bież.</a:t>
          </a:r>
        </a:p>
      </cdr:txBody>
    </cdr:sp>
  </cdr:relSizeAnchor>
  <cdr:relSizeAnchor xmlns:cdr="http://schemas.openxmlformats.org/drawingml/2006/chartDrawing">
    <cdr:from>
      <cdr:x>0.12203</cdr:x>
      <cdr:y>0.75553</cdr:y>
    </cdr:from>
    <cdr:to>
      <cdr:x>0.28455</cdr:x>
      <cdr:y>0.82538</cdr:y>
    </cdr:to>
    <cdr:sp macro="" textlink="">
      <cdr:nvSpPr>
        <cdr:cNvPr id="5" name="pole tekstowe 1">
          <a:extLst xmlns:a="http://schemas.openxmlformats.org/drawingml/2006/main">
            <a:ext uri="{FF2B5EF4-FFF2-40B4-BE49-F238E27FC236}">
              <a16:creationId xmlns:a16="http://schemas.microsoft.com/office/drawing/2014/main" id="{06A94A39-B9F8-414B-8FA9-A08CFA27FA19}"/>
            </a:ext>
          </a:extLst>
        </cdr:cNvPr>
        <cdr:cNvSpPr txBox="1"/>
      </cdr:nvSpPr>
      <cdr:spPr>
        <a:xfrm xmlns:a="http://schemas.openxmlformats.org/drawingml/2006/main">
          <a:off x="1080852" y="4673352"/>
          <a:ext cx="143942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b="1" dirty="0">
              <a:solidFill>
                <a:srgbClr val="00B0F0"/>
              </a:solidFill>
            </a:rPr>
            <a:t>Wydatki </a:t>
          </a:r>
          <a:r>
            <a:rPr lang="pl-PL" sz="1100" b="1" dirty="0" err="1">
              <a:solidFill>
                <a:srgbClr val="00B0F0"/>
              </a:solidFill>
            </a:rPr>
            <a:t>inwest</a:t>
          </a:r>
          <a:r>
            <a:rPr lang="pl-PL" sz="1100" b="1" dirty="0">
              <a:solidFill>
                <a:srgbClr val="00B0F0"/>
              </a:solidFill>
            </a:rPr>
            <a:t>.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0.19512</cdr:x>
      <cdr:y>0.17346</cdr:y>
    </cdr:from>
    <cdr:to>
      <cdr:x>0.36585</cdr:x>
      <cdr:y>0.26659</cdr:y>
    </cdr:to>
    <cdr:sp macro="" textlink="">
      <cdr:nvSpPr>
        <cdr:cNvPr id="2" name="pole tekstowe 1">
          <a:extLst xmlns:a="http://schemas.openxmlformats.org/drawingml/2006/main">
            <a:ext uri="{FF2B5EF4-FFF2-40B4-BE49-F238E27FC236}">
              <a16:creationId xmlns:a16="http://schemas.microsoft.com/office/drawing/2014/main" id="{1A5D4953-5609-40DE-97CA-3100CBFD259F}"/>
            </a:ext>
          </a:extLst>
        </cdr:cNvPr>
        <cdr:cNvSpPr txBox="1"/>
      </cdr:nvSpPr>
      <cdr:spPr>
        <a:xfrm xmlns:a="http://schemas.openxmlformats.org/drawingml/2006/main">
          <a:off x="1728192" y="1072952"/>
          <a:ext cx="1512168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100" b="1" dirty="0">
              <a:solidFill>
                <a:srgbClr val="FF0000"/>
              </a:solidFill>
            </a:rPr>
            <a:t>Dopuszczalny limit</a:t>
          </a:r>
        </a:p>
      </cdr:txBody>
    </cdr:sp>
  </cdr:relSizeAnchor>
  <cdr:relSizeAnchor xmlns:cdr="http://schemas.openxmlformats.org/drawingml/2006/chartDrawing">
    <cdr:from>
      <cdr:x>0.26829</cdr:x>
      <cdr:y>0.72061</cdr:y>
    </cdr:from>
    <cdr:to>
      <cdr:x>0.43902</cdr:x>
      <cdr:y>0.75553</cdr:y>
    </cdr:to>
    <cdr:sp macro="" textlink="">
      <cdr:nvSpPr>
        <cdr:cNvPr id="3" name="pole tekstowe 1">
          <a:extLst xmlns:a="http://schemas.openxmlformats.org/drawingml/2006/main">
            <a:ext uri="{FF2B5EF4-FFF2-40B4-BE49-F238E27FC236}">
              <a16:creationId xmlns:a16="http://schemas.microsoft.com/office/drawing/2014/main" id="{250433D1-DB7B-46FC-9D2D-8970B9029D1C}"/>
            </a:ext>
          </a:extLst>
        </cdr:cNvPr>
        <cdr:cNvSpPr txBox="1"/>
      </cdr:nvSpPr>
      <cdr:spPr>
        <a:xfrm xmlns:a="http://schemas.openxmlformats.org/drawingml/2006/main">
          <a:off x="2376264" y="4457328"/>
          <a:ext cx="151216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pl-PL" sz="1100" b="1" dirty="0">
              <a:solidFill>
                <a:srgbClr val="00B050"/>
              </a:solidFill>
            </a:rPr>
            <a:t>Wskaźnik spłaty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BBE4-06B4-4DF9-BDBE-D87A4CBE3872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CA98-3AD8-46EB-AD07-D3B85AE4B3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24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BBE4-06B4-4DF9-BDBE-D87A4CBE3872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CA98-3AD8-46EB-AD07-D3B85AE4B3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996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BBE4-06B4-4DF9-BDBE-D87A4CBE3872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CA98-3AD8-46EB-AD07-D3B85AE4B3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227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BBE4-06B4-4DF9-BDBE-D87A4CBE3872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CA98-3AD8-46EB-AD07-D3B85AE4B3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731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BBE4-06B4-4DF9-BDBE-D87A4CBE3872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CA98-3AD8-46EB-AD07-D3B85AE4B3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28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BBE4-06B4-4DF9-BDBE-D87A4CBE3872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CA98-3AD8-46EB-AD07-D3B85AE4B3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297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BBE4-06B4-4DF9-BDBE-D87A4CBE3872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CA98-3AD8-46EB-AD07-D3B85AE4B3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3602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BBE4-06B4-4DF9-BDBE-D87A4CBE3872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CA98-3AD8-46EB-AD07-D3B85AE4B3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4281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BBE4-06B4-4DF9-BDBE-D87A4CBE3872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CA98-3AD8-46EB-AD07-D3B85AE4B3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5279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BBE4-06B4-4DF9-BDBE-D87A4CBE3872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CA98-3AD8-46EB-AD07-D3B85AE4B3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748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7BBE4-06B4-4DF9-BDBE-D87A4CBE3872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6CA98-3AD8-46EB-AD07-D3B85AE4B3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610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7BBE4-06B4-4DF9-BDBE-D87A4CBE3872}" type="datetimeFigureOut">
              <a:rPr lang="pl-PL" smtClean="0"/>
              <a:t>22.06.2022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6CA98-3AD8-46EB-AD07-D3B85AE4B36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2282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08504" cy="6252216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0265" y="487000"/>
            <a:ext cx="4374351" cy="1470025"/>
          </a:xfrm>
        </p:spPr>
        <p:txBody>
          <a:bodyPr/>
          <a:lstStyle/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Chełmno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07504" y="1772816"/>
            <a:ext cx="4104456" cy="1752600"/>
          </a:xfrm>
        </p:spPr>
        <p:txBody>
          <a:bodyPr/>
          <a:lstStyle/>
          <a:p>
            <a:r>
              <a:rPr lang="pl-PL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Wykonanie budżetu 2021 r.</a:t>
            </a:r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1344216" y="6248008"/>
            <a:ext cx="6400800" cy="600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czerwca 2022 r.</a:t>
            </a:r>
          </a:p>
        </p:txBody>
      </p:sp>
    </p:spTree>
    <p:extLst>
      <p:ext uri="{BB962C8B-B14F-4D97-AF65-F5344CB8AC3E}">
        <p14:creationId xmlns:p14="http://schemas.microsoft.com/office/powerpoint/2010/main" val="2740454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126650" y="182337"/>
            <a:ext cx="6400800" cy="483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Finansowanie bieżących wydatków oświatowych w latach 2016-2021 r.      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(mln. zł)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2933009425"/>
              </p:ext>
            </p:extLst>
          </p:nvPr>
        </p:nvGraphicFramePr>
        <p:xfrm>
          <a:off x="157493" y="337913"/>
          <a:ext cx="8716924" cy="615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" name="pole tekstowe 34"/>
          <p:cNvSpPr txBox="1"/>
          <p:nvPr/>
        </p:nvSpPr>
        <p:spPr>
          <a:xfrm>
            <a:off x="3441986" y="422955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53,1%</a:t>
            </a:r>
          </a:p>
        </p:txBody>
      </p:sp>
      <p:sp>
        <p:nvSpPr>
          <p:cNvPr id="36" name="pole tekstowe 35"/>
          <p:cNvSpPr txBox="1"/>
          <p:nvPr/>
        </p:nvSpPr>
        <p:spPr>
          <a:xfrm>
            <a:off x="2153436" y="416137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53,0%</a:t>
            </a:r>
          </a:p>
        </p:txBody>
      </p:sp>
      <p:sp>
        <p:nvSpPr>
          <p:cNvPr id="37" name="pole tekstowe 36"/>
          <p:cNvSpPr txBox="1"/>
          <p:nvPr/>
        </p:nvSpPr>
        <p:spPr>
          <a:xfrm>
            <a:off x="1004943" y="416384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54,5%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826525" y="426360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52,3%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253841" y="299007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-1,8 mln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2163644" y="299007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-1,8 mln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925830" y="3005391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-1,5 mln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6263970" y="284817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-2,6 mln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3384731" y="210022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-3,3 mln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2220678" y="209610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-3,2 mln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1048515" y="215287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-3,1 mln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4870097" y="189556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-3,5 mln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1134939" y="795225"/>
            <a:ext cx="64320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Łącznie do zadań oświatowych Miasto dopłacało w latach 2016-2021 od 7 do 10,5 mln zł rocznie.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3296983" y="258906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-2,9 mln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2167340" y="258954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-2,9 mln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1001955" y="262927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-2,4 mln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4835807" y="247227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-3,1 mln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B801E3B4-09D3-4A97-BD18-9070DD7A066F}"/>
              </a:ext>
            </a:extLst>
          </p:cNvPr>
          <p:cNvSpPr txBox="1"/>
          <p:nvPr/>
        </p:nvSpPr>
        <p:spPr>
          <a:xfrm>
            <a:off x="3352777" y="321466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1,7 mln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6F1B11BC-D26D-42AF-88EE-8A0F1D3A01F0}"/>
              </a:ext>
            </a:extLst>
          </p:cNvPr>
          <p:cNvSpPr txBox="1"/>
          <p:nvPr/>
        </p:nvSpPr>
        <p:spPr>
          <a:xfrm>
            <a:off x="2248526" y="3223701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1,6 mln</a:t>
            </a:r>
          </a:p>
        </p:txBody>
      </p:sp>
      <p:sp>
        <p:nvSpPr>
          <p:cNvPr id="24" name="pole tekstowe 23">
            <a:extLst>
              <a:ext uri="{FF2B5EF4-FFF2-40B4-BE49-F238E27FC236}">
                <a16:creationId xmlns:a16="http://schemas.microsoft.com/office/drawing/2014/main" id="{2B8A4C01-6A43-461C-9D16-22320FB2B6A3}"/>
              </a:ext>
            </a:extLst>
          </p:cNvPr>
          <p:cNvSpPr txBox="1"/>
          <p:nvPr/>
        </p:nvSpPr>
        <p:spPr>
          <a:xfrm>
            <a:off x="1036734" y="321466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1,7 mln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71A242F9-61B2-41A1-AE42-BEAC9E3A46A7}"/>
              </a:ext>
            </a:extLst>
          </p:cNvPr>
          <p:cNvSpPr txBox="1"/>
          <p:nvPr/>
        </p:nvSpPr>
        <p:spPr>
          <a:xfrm>
            <a:off x="6462057" y="327509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2,1 mln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FA8B9CB1-4A79-4E6F-8F50-FF55910D6A84}"/>
              </a:ext>
            </a:extLst>
          </p:cNvPr>
          <p:cNvSpPr txBox="1"/>
          <p:nvPr/>
        </p:nvSpPr>
        <p:spPr>
          <a:xfrm>
            <a:off x="3383744" y="3906007"/>
            <a:ext cx="997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11,0 mln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032BAC18-A94A-4588-AD3F-1108EDFC414C}"/>
              </a:ext>
            </a:extLst>
          </p:cNvPr>
          <p:cNvSpPr txBox="1"/>
          <p:nvPr/>
        </p:nvSpPr>
        <p:spPr>
          <a:xfrm>
            <a:off x="2169443" y="3853888"/>
            <a:ext cx="9979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10,7 mln</a:t>
            </a: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B61BE9DE-C5FB-4DE7-9292-006078DE7F5B}"/>
              </a:ext>
            </a:extLst>
          </p:cNvPr>
          <p:cNvSpPr txBox="1"/>
          <p:nvPr/>
        </p:nvSpPr>
        <p:spPr>
          <a:xfrm>
            <a:off x="959397" y="3871538"/>
            <a:ext cx="1001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10,4 mln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F725A18A-DAC1-404E-83B4-AC991D0C99E5}"/>
              </a:ext>
            </a:extLst>
          </p:cNvPr>
          <p:cNvSpPr txBox="1"/>
          <p:nvPr/>
        </p:nvSpPr>
        <p:spPr>
          <a:xfrm>
            <a:off x="4859536" y="3986609"/>
            <a:ext cx="909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11,5 mln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5A0775F6-6562-4133-81C7-D44AA6A0686E}"/>
              </a:ext>
            </a:extLst>
          </p:cNvPr>
          <p:cNvSpPr txBox="1"/>
          <p:nvPr/>
        </p:nvSpPr>
        <p:spPr>
          <a:xfrm>
            <a:off x="6465096" y="429986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50,0%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4D5BC6E7-8482-423E-8612-EA430AFB903A}"/>
              </a:ext>
            </a:extLst>
          </p:cNvPr>
          <p:cNvSpPr txBox="1"/>
          <p:nvPr/>
        </p:nvSpPr>
        <p:spPr>
          <a:xfrm>
            <a:off x="4808020" y="285157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-2,5 mln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4F635469-6782-4E9E-BB1A-799B675AF1B7}"/>
              </a:ext>
            </a:extLst>
          </p:cNvPr>
          <p:cNvSpPr txBox="1"/>
          <p:nvPr/>
        </p:nvSpPr>
        <p:spPr>
          <a:xfrm>
            <a:off x="6377720" y="1883981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-3,4 mln</a:t>
            </a: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ED5DCFDE-E7E2-4656-A0B6-A802B1872C80}"/>
              </a:ext>
            </a:extLst>
          </p:cNvPr>
          <p:cNvSpPr txBox="1"/>
          <p:nvPr/>
        </p:nvSpPr>
        <p:spPr>
          <a:xfrm>
            <a:off x="6276997" y="240093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-3,4 mln</a:t>
            </a: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86AE9D43-9E84-4E63-A45A-F144E551D418}"/>
              </a:ext>
            </a:extLst>
          </p:cNvPr>
          <p:cNvSpPr txBox="1"/>
          <p:nvPr/>
        </p:nvSpPr>
        <p:spPr>
          <a:xfrm>
            <a:off x="4891627" y="321466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1,6 mln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839741C7-2690-4DA6-8E2A-1ECB86F7D32A}"/>
              </a:ext>
            </a:extLst>
          </p:cNvPr>
          <p:cNvSpPr txBox="1"/>
          <p:nvPr/>
        </p:nvSpPr>
        <p:spPr>
          <a:xfrm>
            <a:off x="6419478" y="3919414"/>
            <a:ext cx="909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11,5 mln</a:t>
            </a:r>
          </a:p>
        </p:txBody>
      </p:sp>
      <p:sp>
        <p:nvSpPr>
          <p:cNvPr id="40" name="pole tekstowe 39">
            <a:extLst>
              <a:ext uri="{FF2B5EF4-FFF2-40B4-BE49-F238E27FC236}">
                <a16:creationId xmlns:a16="http://schemas.microsoft.com/office/drawing/2014/main" id="{A20CEC2E-4FCA-66DA-8D61-39CD81588110}"/>
              </a:ext>
            </a:extLst>
          </p:cNvPr>
          <p:cNvSpPr txBox="1"/>
          <p:nvPr/>
        </p:nvSpPr>
        <p:spPr>
          <a:xfrm>
            <a:off x="8066745" y="3884371"/>
            <a:ext cx="9097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12,2 mln</a:t>
            </a:r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8A95401D-233C-28C9-7A49-F275810A0EDF}"/>
              </a:ext>
            </a:extLst>
          </p:cNvPr>
          <p:cNvSpPr txBox="1"/>
          <p:nvPr/>
        </p:nvSpPr>
        <p:spPr>
          <a:xfrm>
            <a:off x="8139057" y="429878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48,8%</a:t>
            </a:r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9C6D2DB0-D377-013E-65EA-C059CE357F64}"/>
              </a:ext>
            </a:extLst>
          </p:cNvPr>
          <p:cNvSpPr txBox="1"/>
          <p:nvPr/>
        </p:nvSpPr>
        <p:spPr>
          <a:xfrm>
            <a:off x="7206927" y="175539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-3,5 mln</a:t>
            </a:r>
          </a:p>
        </p:txBody>
      </p:sp>
      <p:sp>
        <p:nvSpPr>
          <p:cNvPr id="43" name="pole tekstowe 42">
            <a:extLst>
              <a:ext uri="{FF2B5EF4-FFF2-40B4-BE49-F238E27FC236}">
                <a16:creationId xmlns:a16="http://schemas.microsoft.com/office/drawing/2014/main" id="{3F825E6F-5B13-939B-54FC-0441470ED594}"/>
              </a:ext>
            </a:extLst>
          </p:cNvPr>
          <p:cNvSpPr txBox="1"/>
          <p:nvPr/>
        </p:nvSpPr>
        <p:spPr>
          <a:xfrm>
            <a:off x="7191757" y="228784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-3,6 mln</a:t>
            </a:r>
          </a:p>
        </p:txBody>
      </p:sp>
      <p:sp>
        <p:nvSpPr>
          <p:cNvPr id="44" name="pole tekstowe 43">
            <a:extLst>
              <a:ext uri="{FF2B5EF4-FFF2-40B4-BE49-F238E27FC236}">
                <a16:creationId xmlns:a16="http://schemas.microsoft.com/office/drawing/2014/main" id="{B47ED6C3-90BF-1D01-0276-A3D00AFF7C28}"/>
              </a:ext>
            </a:extLst>
          </p:cNvPr>
          <p:cNvSpPr txBox="1"/>
          <p:nvPr/>
        </p:nvSpPr>
        <p:spPr>
          <a:xfrm>
            <a:off x="7240060" y="276173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-3,4 mln</a:t>
            </a:r>
          </a:p>
        </p:txBody>
      </p:sp>
      <p:sp>
        <p:nvSpPr>
          <p:cNvPr id="45" name="pole tekstowe 44">
            <a:extLst>
              <a:ext uri="{FF2B5EF4-FFF2-40B4-BE49-F238E27FC236}">
                <a16:creationId xmlns:a16="http://schemas.microsoft.com/office/drawing/2014/main" id="{A5D26E1B-1648-40D3-0069-BF8FD15C0A85}"/>
              </a:ext>
            </a:extLst>
          </p:cNvPr>
          <p:cNvSpPr txBox="1"/>
          <p:nvPr/>
        </p:nvSpPr>
        <p:spPr>
          <a:xfrm>
            <a:off x="7359591" y="317982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2,3 mln</a:t>
            </a:r>
          </a:p>
        </p:txBody>
      </p:sp>
    </p:spTree>
    <p:extLst>
      <p:ext uri="{BB962C8B-B14F-4D97-AF65-F5344CB8AC3E}">
        <p14:creationId xmlns:p14="http://schemas.microsoft.com/office/powerpoint/2010/main" val="414749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163255" y="36820"/>
            <a:ext cx="7369185" cy="5962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Finansowanie bieżących wydatków na opiekę społeczną w latach 2016-2021 r.      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(mln. zł)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2704194391"/>
              </p:ext>
            </p:extLst>
          </p:nvPr>
        </p:nvGraphicFramePr>
        <p:xfrm>
          <a:off x="213538" y="460497"/>
          <a:ext cx="8716924" cy="615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" name="pole tekstowe 34"/>
          <p:cNvSpPr txBox="1"/>
          <p:nvPr/>
        </p:nvSpPr>
        <p:spPr>
          <a:xfrm>
            <a:off x="3537515" y="325059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80,9%</a:t>
            </a:r>
          </a:p>
        </p:txBody>
      </p:sp>
      <p:sp>
        <p:nvSpPr>
          <p:cNvPr id="36" name="pole tekstowe 35"/>
          <p:cNvSpPr txBox="1"/>
          <p:nvPr/>
        </p:nvSpPr>
        <p:spPr>
          <a:xfrm>
            <a:off x="1975933" y="3225181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82,1%</a:t>
            </a:r>
          </a:p>
        </p:txBody>
      </p:sp>
      <p:sp>
        <p:nvSpPr>
          <p:cNvPr id="37" name="pole tekstowe 36"/>
          <p:cNvSpPr txBox="1"/>
          <p:nvPr/>
        </p:nvSpPr>
        <p:spPr>
          <a:xfrm>
            <a:off x="886693" y="318800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81,6%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655276" y="325929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82,6%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939901" y="270583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-0,3 mln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3548244" y="225721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-5,2 mln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2338555" y="221555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-4,8 mln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953959" y="239571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-4,1 mln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4886406" y="192373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-5,4 mln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1393499" y="945750"/>
            <a:ext cx="64320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Łącznie do zadań opieki społecznej Miasto dopłacało w latach 2016-2021 od 4,4 do 6,4 mln zł rocznie.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7B3D48B7-D060-4F00-9CA2-38426A720D10}"/>
              </a:ext>
            </a:extLst>
          </p:cNvPr>
          <p:cNvSpPr txBox="1"/>
          <p:nvPr/>
        </p:nvSpPr>
        <p:spPr>
          <a:xfrm>
            <a:off x="6326566" y="149086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-5,3 mln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DFCBD4AF-FA82-496D-B7A0-FFA65E43C037}"/>
              </a:ext>
            </a:extLst>
          </p:cNvPr>
          <p:cNvSpPr txBox="1"/>
          <p:nvPr/>
        </p:nvSpPr>
        <p:spPr>
          <a:xfrm>
            <a:off x="5845926" y="299086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84,9%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B230F600-A939-69A8-E8D1-3F95C24231FF}"/>
              </a:ext>
            </a:extLst>
          </p:cNvPr>
          <p:cNvSpPr txBox="1"/>
          <p:nvPr/>
        </p:nvSpPr>
        <p:spPr>
          <a:xfrm>
            <a:off x="7427218" y="149054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-6,4 mln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99DBBED5-43D6-E48E-7F15-B128A15A686D}"/>
              </a:ext>
            </a:extLst>
          </p:cNvPr>
          <p:cNvSpPr txBox="1"/>
          <p:nvPr/>
        </p:nvSpPr>
        <p:spPr>
          <a:xfrm>
            <a:off x="7434257" y="292970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81,7%</a:t>
            </a:r>
          </a:p>
        </p:txBody>
      </p:sp>
    </p:spTree>
    <p:extLst>
      <p:ext uri="{BB962C8B-B14F-4D97-AF65-F5344CB8AC3E}">
        <p14:creationId xmlns:p14="http://schemas.microsoft.com/office/powerpoint/2010/main" val="149323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187624" y="116632"/>
            <a:ext cx="5976664" cy="483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Dynamika pozostałych wydatków bieżących w latach 2016-2021 r.      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(mln. zł)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2957393607"/>
              </p:ext>
            </p:extLst>
          </p:nvPr>
        </p:nvGraphicFramePr>
        <p:xfrm>
          <a:off x="251520" y="406197"/>
          <a:ext cx="8716924" cy="615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4932040" y="165506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108,7%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3347864" y="199051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105,0%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1907704" y="206084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104,3%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7F16D604-088F-44A1-933E-24981BEDF183}"/>
              </a:ext>
            </a:extLst>
          </p:cNvPr>
          <p:cNvSpPr txBox="1"/>
          <p:nvPr/>
        </p:nvSpPr>
        <p:spPr>
          <a:xfrm>
            <a:off x="6444208" y="138854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108,0%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894FF2D-86FE-ACD7-FA61-6356BA62B097}"/>
              </a:ext>
            </a:extLst>
          </p:cNvPr>
          <p:cNvSpPr txBox="1"/>
          <p:nvPr/>
        </p:nvSpPr>
        <p:spPr>
          <a:xfrm>
            <a:off x="7884368" y="83671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112,1%</a:t>
            </a:r>
          </a:p>
        </p:txBody>
      </p:sp>
    </p:spTree>
    <p:extLst>
      <p:ext uri="{BB962C8B-B14F-4D97-AF65-F5344CB8AC3E}">
        <p14:creationId xmlns:p14="http://schemas.microsoft.com/office/powerpoint/2010/main" val="797518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187624" y="116632"/>
            <a:ext cx="6624736" cy="483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Dynamika wydatków z dotacji na zadania bieżące w latach 2016-2021 r.      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(mln. zł)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2897934349"/>
              </p:ext>
            </p:extLst>
          </p:nvPr>
        </p:nvGraphicFramePr>
        <p:xfrm>
          <a:off x="251520" y="406197"/>
          <a:ext cx="8716924" cy="615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pole tekstowe 15"/>
          <p:cNvSpPr txBox="1"/>
          <p:nvPr/>
        </p:nvSpPr>
        <p:spPr>
          <a:xfrm>
            <a:off x="5148064" y="148478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111,0%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3705352" y="192234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109,0%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2339752" y="206084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115,5%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2B6FC5C7-CB6A-4853-A1D3-D1DAE08B0B14}"/>
              </a:ext>
            </a:extLst>
          </p:cNvPr>
          <p:cNvSpPr txBox="1"/>
          <p:nvPr/>
        </p:nvSpPr>
        <p:spPr>
          <a:xfrm>
            <a:off x="6228184" y="105366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107,4%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BCAB86F-B823-CAEF-252A-8D4387C849F6}"/>
              </a:ext>
            </a:extLst>
          </p:cNvPr>
          <p:cNvSpPr txBox="1"/>
          <p:nvPr/>
        </p:nvSpPr>
        <p:spPr>
          <a:xfrm>
            <a:off x="7569003" y="89003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112,1%</a:t>
            </a:r>
          </a:p>
        </p:txBody>
      </p:sp>
    </p:spTree>
    <p:extLst>
      <p:ext uri="{BB962C8B-B14F-4D97-AF65-F5344CB8AC3E}">
        <p14:creationId xmlns:p14="http://schemas.microsoft.com/office/powerpoint/2010/main" val="1899617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187624" y="116632"/>
            <a:ext cx="7200800" cy="483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wydatków inwestycyjnych w 2021 r.         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(zł)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2924292804"/>
              </p:ext>
            </p:extLst>
          </p:nvPr>
        </p:nvGraphicFramePr>
        <p:xfrm>
          <a:off x="77906" y="717104"/>
          <a:ext cx="8462918" cy="5787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dtytuł 2">
            <a:extLst>
              <a:ext uri="{FF2B5EF4-FFF2-40B4-BE49-F238E27FC236}">
                <a16:creationId xmlns:a16="http://schemas.microsoft.com/office/drawing/2014/main" id="{FF659529-D3CF-4C8A-934F-42DA4BF972E7}"/>
              </a:ext>
            </a:extLst>
          </p:cNvPr>
          <p:cNvSpPr txBox="1">
            <a:spLocks/>
          </p:cNvSpPr>
          <p:nvPr/>
        </p:nvSpPr>
        <p:spPr>
          <a:xfrm>
            <a:off x="1356937" y="0"/>
            <a:ext cx="7200800" cy="12687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400" b="1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3F2D723F-304D-4272-B1EC-925B1AECB5AE}"/>
              </a:ext>
            </a:extLst>
          </p:cNvPr>
          <p:cNvSpPr txBox="1"/>
          <p:nvPr/>
        </p:nvSpPr>
        <p:spPr>
          <a:xfrm>
            <a:off x="5883230" y="1061061"/>
            <a:ext cx="24778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/>
              <a:t>- M.C. Skłodowskiej 1,4 mln,</a:t>
            </a:r>
          </a:p>
          <a:p>
            <a:r>
              <a:rPr lang="pl-PL" sz="1200" i="1" dirty="0"/>
              <a:t>- Objazd Zachodni 0,2 mln,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D6B71DC8-366D-4404-8EB3-F761A5B0A489}"/>
              </a:ext>
            </a:extLst>
          </p:cNvPr>
          <p:cNvSpPr txBox="1"/>
          <p:nvPr/>
        </p:nvSpPr>
        <p:spPr>
          <a:xfrm>
            <a:off x="2248819" y="3074408"/>
            <a:ext cx="17176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l-PL" sz="1200" dirty="0" err="1"/>
              <a:t>ChSIM</a:t>
            </a:r>
            <a:r>
              <a:rPr lang="pl-PL" sz="1200" dirty="0"/>
              <a:t> 3 mln 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3791D206-A3A7-B85E-EA46-AF3D01F75F47}"/>
              </a:ext>
            </a:extLst>
          </p:cNvPr>
          <p:cNvSpPr txBox="1"/>
          <p:nvPr/>
        </p:nvSpPr>
        <p:spPr>
          <a:xfrm>
            <a:off x="3983426" y="3720739"/>
            <a:ext cx="28928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i="1" dirty="0"/>
              <a:t>- Modernizacja oświetlenia LED 4,1 mln,</a:t>
            </a:r>
          </a:p>
          <a:p>
            <a:r>
              <a:rPr lang="pl-PL" sz="1200" i="1" dirty="0"/>
              <a:t>- Oczyszczalnia 1,6 mln,</a:t>
            </a:r>
          </a:p>
          <a:p>
            <a:pPr marL="171450" indent="-171450">
              <a:buFontTx/>
              <a:buChar char="-"/>
            </a:pPr>
            <a:r>
              <a:rPr lang="pl-PL" sz="1200" i="1" dirty="0"/>
              <a:t>Dotacje EKO 0,3 mln,</a:t>
            </a:r>
          </a:p>
          <a:p>
            <a:pPr marL="171450" indent="-171450">
              <a:buFontTx/>
              <a:buChar char="-"/>
            </a:pPr>
            <a:r>
              <a:rPr lang="pl-PL" sz="1200" i="1" dirty="0"/>
              <a:t>Ciągniki wraz osprzętem 0,2 mln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0D88F676-6FA9-B421-DD15-0CA2D9AA4150}"/>
              </a:ext>
            </a:extLst>
          </p:cNvPr>
          <p:cNvSpPr txBox="1"/>
          <p:nvPr/>
        </p:nvSpPr>
        <p:spPr>
          <a:xfrm>
            <a:off x="2123728" y="2217750"/>
            <a:ext cx="1717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l-PL" sz="1200" dirty="0"/>
              <a:t>Budynek UM 0,8 mln,</a:t>
            </a:r>
          </a:p>
          <a:p>
            <a:pPr marL="171450" indent="-171450">
              <a:buFontTx/>
              <a:buChar char="-"/>
            </a:pPr>
            <a:r>
              <a:rPr lang="pl-PL" sz="1200" dirty="0"/>
              <a:t>Winda UM 0,4 mln </a:t>
            </a:r>
          </a:p>
        </p:txBody>
      </p: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FD1EBC81-7A7E-9580-051C-BA13434E02ED}"/>
              </a:ext>
            </a:extLst>
          </p:cNvPr>
          <p:cNvSpPr txBox="1"/>
          <p:nvPr/>
        </p:nvSpPr>
        <p:spPr>
          <a:xfrm>
            <a:off x="531125" y="1087797"/>
            <a:ext cx="1717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pl-PL" sz="1200" dirty="0"/>
              <a:t>Termomodernizacja ob. Sport. 0,7 mln </a:t>
            </a:r>
          </a:p>
        </p:txBody>
      </p:sp>
    </p:spTree>
    <p:extLst>
      <p:ext uri="{BB962C8B-B14F-4D97-AF65-F5344CB8AC3E}">
        <p14:creationId xmlns:p14="http://schemas.microsoft.com/office/powerpoint/2010/main" val="1859327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187624" y="116632"/>
            <a:ext cx="72008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Dynamika wydatków inwestycyjnych 2016-2021 r.      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(zł)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980964516"/>
              </p:ext>
            </p:extLst>
          </p:nvPr>
        </p:nvGraphicFramePr>
        <p:xfrm>
          <a:off x="0" y="448145"/>
          <a:ext cx="8716924" cy="615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dtytuł 2">
            <a:extLst>
              <a:ext uri="{FF2B5EF4-FFF2-40B4-BE49-F238E27FC236}">
                <a16:creationId xmlns:a16="http://schemas.microsoft.com/office/drawing/2014/main" id="{FF659529-D3CF-4C8A-934F-42DA4BF972E7}"/>
              </a:ext>
            </a:extLst>
          </p:cNvPr>
          <p:cNvSpPr txBox="1">
            <a:spLocks/>
          </p:cNvSpPr>
          <p:nvPr/>
        </p:nvSpPr>
        <p:spPr>
          <a:xfrm>
            <a:off x="1340024" y="116632"/>
            <a:ext cx="7200800" cy="63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400" b="1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52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188356" y="0"/>
            <a:ext cx="6984043" cy="483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Nadwyżka bieżąca w latach 2014-2021 r.      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(mln. zł)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ABE05332-363B-4400-9BC4-3D5F6736B8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4761955"/>
              </p:ext>
            </p:extLst>
          </p:nvPr>
        </p:nvGraphicFramePr>
        <p:xfrm>
          <a:off x="107504" y="483840"/>
          <a:ext cx="8856984" cy="6185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8445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188356" y="0"/>
            <a:ext cx="6984043" cy="483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Zadłużenie w latach 2014-2021 r.      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(mln. zł)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3365201617"/>
              </p:ext>
            </p:extLst>
          </p:nvPr>
        </p:nvGraphicFramePr>
        <p:xfrm>
          <a:off x="0" y="353204"/>
          <a:ext cx="8716924" cy="615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35210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427076" y="116632"/>
            <a:ext cx="8393396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Porównanie gmin  2021 r.: </a:t>
            </a:r>
          </a:p>
          <a:p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Dochody, wydatki, inwestycje, zadłużenie </a:t>
            </a:r>
          </a:p>
          <a:p>
            <a:r>
              <a:rPr lang="pl-PL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 jednego mieszkańca       (zł)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2722201636"/>
              </p:ext>
            </p:extLst>
          </p:nvPr>
        </p:nvGraphicFramePr>
        <p:xfrm>
          <a:off x="0" y="448145"/>
          <a:ext cx="8716924" cy="615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dtytuł 2">
            <a:extLst>
              <a:ext uri="{FF2B5EF4-FFF2-40B4-BE49-F238E27FC236}">
                <a16:creationId xmlns:a16="http://schemas.microsoft.com/office/drawing/2014/main" id="{FF659529-D3CF-4C8A-934F-42DA4BF972E7}"/>
              </a:ext>
            </a:extLst>
          </p:cNvPr>
          <p:cNvSpPr txBox="1">
            <a:spLocks/>
          </p:cNvSpPr>
          <p:nvPr/>
        </p:nvSpPr>
        <p:spPr>
          <a:xfrm>
            <a:off x="1331640" y="0"/>
            <a:ext cx="7200800" cy="63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400" b="1" dirty="0">
              <a:solidFill>
                <a:srgbClr val="FF0000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936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188356" y="0"/>
            <a:ext cx="7272076" cy="1052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Wskaźnik spłaty zadłużenia w latach 2014-2021</a:t>
            </a:r>
          </a:p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oraz prognoza do 2028 r.      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(mln. zł)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ABE05332-363B-4400-9BC4-3D5F6736B8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81226405"/>
              </p:ext>
            </p:extLst>
          </p:nvPr>
        </p:nvGraphicFramePr>
        <p:xfrm>
          <a:off x="107504" y="836712"/>
          <a:ext cx="8856984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918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187624" y="116632"/>
            <a:ext cx="6400800" cy="483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Podstawowe dane budżetu 2021 r.     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(mln. zł)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2845222982"/>
              </p:ext>
            </p:extLst>
          </p:nvPr>
        </p:nvGraphicFramePr>
        <p:xfrm>
          <a:off x="247564" y="600472"/>
          <a:ext cx="8716924" cy="615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1184224" y="81423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116,7%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904304" y="814237"/>
            <a:ext cx="833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102,7%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128440" y="81881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109,0%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961704" y="81881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95,4%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148064" y="450912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108,0%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5868144" y="450912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97,3%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7123064" y="470859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43,7%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7884368" y="470859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-102,6%</a:t>
            </a:r>
          </a:p>
        </p:txBody>
      </p:sp>
    </p:spTree>
    <p:extLst>
      <p:ext uri="{BB962C8B-B14F-4D97-AF65-F5344CB8AC3E}">
        <p14:creationId xmlns:p14="http://schemas.microsoft.com/office/powerpoint/2010/main" val="2594122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27249" y="4838700"/>
            <a:ext cx="5153025" cy="13847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l-PL" sz="2800" dirty="0">
                <a:solidFill>
                  <a:schemeClr val="bg1"/>
                </a:solidFill>
                <a:latin typeface="Georgia" panose="02040502050405020303" pitchFamily="18" charset="0"/>
              </a:rPr>
              <a:t>Urząd Miasta Chełmna</a:t>
            </a:r>
            <a:br>
              <a:rPr lang="pl-PL" sz="2800" dirty="0">
                <a:solidFill>
                  <a:schemeClr val="bg1"/>
                </a:solidFill>
                <a:latin typeface="Georgia" panose="02040502050405020303" pitchFamily="18" charset="0"/>
              </a:rPr>
            </a:br>
            <a:r>
              <a:rPr lang="pl-PL" sz="2800" dirty="0">
                <a:solidFill>
                  <a:schemeClr val="bg1"/>
                </a:solidFill>
                <a:latin typeface="Georgia" panose="02040502050405020303" pitchFamily="18" charset="0"/>
              </a:rPr>
              <a:t>22 czerwca 2022 r.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143" y="260648"/>
            <a:ext cx="2903714" cy="41309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566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187624" y="116632"/>
            <a:ext cx="6400800" cy="483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Najwyższe różnice w wykonaniu wydatków budżetu 2021 r. </a:t>
            </a:r>
          </a:p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 po zmianach - wykonanie      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(w zł)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1385248370"/>
              </p:ext>
            </p:extLst>
          </p:nvPr>
        </p:nvGraphicFramePr>
        <p:xfrm>
          <a:off x="247564" y="600472"/>
          <a:ext cx="8716924" cy="6140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9705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187624" y="116632"/>
            <a:ext cx="6400800" cy="483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Wykonanie w latach 2016-2021      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(mln. zł)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1266023596"/>
              </p:ext>
            </p:extLst>
          </p:nvPr>
        </p:nvGraphicFramePr>
        <p:xfrm>
          <a:off x="247564" y="600472"/>
          <a:ext cx="8716924" cy="615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1182833" y="159877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107,1</a:t>
            </a:r>
            <a:r>
              <a:rPr lang="pl-PL" sz="1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932418" y="114005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106, 6%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3898971" y="170901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113,4</a:t>
            </a:r>
            <a:r>
              <a:rPr lang="pl-PL" sz="1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4728373" y="1114347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102,7%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6588224" y="4925717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5,1%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7407039" y="4628656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11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500,0</a:t>
            </a:r>
            <a:r>
              <a:rPr lang="pl-PL" sz="12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1527391" y="140641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106,7%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353580" y="146027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107,6</a:t>
            </a:r>
            <a:r>
              <a:rPr lang="pl-PL" sz="12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7083003" y="4774850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250,0%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505B41EB-CB9B-413F-B107-9256D9B04EBB}"/>
              </a:ext>
            </a:extLst>
          </p:cNvPr>
          <p:cNvSpPr txBox="1"/>
          <p:nvPr/>
        </p:nvSpPr>
        <p:spPr>
          <a:xfrm>
            <a:off x="5068883" y="824314"/>
            <a:ext cx="7200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1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113,5%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483082DB-CFB0-40E9-BFAA-D7E852AF3FE7}"/>
              </a:ext>
            </a:extLst>
          </p:cNvPr>
          <p:cNvSpPr txBox="1"/>
          <p:nvPr/>
        </p:nvSpPr>
        <p:spPr>
          <a:xfrm>
            <a:off x="7912572" y="435935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88,0</a:t>
            </a:r>
            <a:r>
              <a:rPr lang="pl-PL" sz="11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0599EE31-D455-0EB0-9BD0-34FBD29E129E}"/>
              </a:ext>
            </a:extLst>
          </p:cNvPr>
          <p:cNvSpPr txBox="1"/>
          <p:nvPr/>
        </p:nvSpPr>
        <p:spPr>
          <a:xfrm>
            <a:off x="2292458" y="88143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112, 7%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6CED0D1B-4C12-3673-4884-7234434682C2}"/>
              </a:ext>
            </a:extLst>
          </p:cNvPr>
          <p:cNvSpPr txBox="1"/>
          <p:nvPr/>
        </p:nvSpPr>
        <p:spPr>
          <a:xfrm>
            <a:off x="2834120" y="593265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110, 8%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EA61AA09-BBDB-FB93-A2EB-39AB580345F2}"/>
              </a:ext>
            </a:extLst>
          </p:cNvPr>
          <p:cNvSpPr txBox="1"/>
          <p:nvPr/>
        </p:nvSpPr>
        <p:spPr>
          <a:xfrm>
            <a:off x="5626313" y="58041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108,7%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4EF4889D-2A16-1883-A43F-E5F068E11A71}"/>
              </a:ext>
            </a:extLst>
          </p:cNvPr>
          <p:cNvSpPr txBox="1"/>
          <p:nvPr/>
        </p:nvSpPr>
        <p:spPr>
          <a:xfrm>
            <a:off x="8268751" y="390981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177,3%</a:t>
            </a:r>
            <a:endParaRPr lang="pl-PL" sz="11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905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187624" y="116632"/>
            <a:ext cx="6400800" cy="483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dochodów 2021 r.      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(mln. zł)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2013935499"/>
              </p:ext>
            </p:extLst>
          </p:nvPr>
        </p:nvGraphicFramePr>
        <p:xfrm>
          <a:off x="213538" y="387638"/>
          <a:ext cx="8716924" cy="615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6300192" y="243284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30,9%</a:t>
            </a:r>
          </a:p>
        </p:txBody>
      </p:sp>
      <p:sp>
        <p:nvSpPr>
          <p:cNvPr id="13" name="pole tekstowe 12"/>
          <p:cNvSpPr txBox="1"/>
          <p:nvPr/>
        </p:nvSpPr>
        <p:spPr>
          <a:xfrm>
            <a:off x="5292080" y="539719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21,8%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403648" y="509621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21,1%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043608" y="2429794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17,2%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563888" y="596033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7,0%</a:t>
            </a: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551A7E0A-9A10-B92A-E1BC-1F93B1B4DC43}"/>
              </a:ext>
            </a:extLst>
          </p:cNvPr>
          <p:cNvSpPr txBox="1"/>
          <p:nvPr/>
        </p:nvSpPr>
        <p:spPr>
          <a:xfrm>
            <a:off x="1043608" y="664059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1,9%</a:t>
            </a:r>
          </a:p>
        </p:txBody>
      </p:sp>
    </p:spTree>
    <p:extLst>
      <p:ext uri="{BB962C8B-B14F-4D97-AF65-F5344CB8AC3E}">
        <p14:creationId xmlns:p14="http://schemas.microsoft.com/office/powerpoint/2010/main" val="2998559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187624" y="116632"/>
            <a:ext cx="6400800" cy="483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Dynamika dochodów w latach 2016-2021 r.      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(mln. zł)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1960622026"/>
              </p:ext>
            </p:extLst>
          </p:nvPr>
        </p:nvGraphicFramePr>
        <p:xfrm>
          <a:off x="251520" y="406197"/>
          <a:ext cx="8716924" cy="615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1228148" y="1224006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114,4%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131271" y="1561669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100,8%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921615" y="1772816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112,1%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2580274" y="2257676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106,8%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2343523" y="2517826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100,0%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2093975" y="2812173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100,6%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3801482" y="2341301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111,2%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3601176" y="2696757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113,4%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3485655" y="3009127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112,1%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5077386" y="2627809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98,1%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4858829" y="2933431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105,5%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4658993" y="3124543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102,3%</a:t>
            </a:r>
          </a:p>
        </p:txBody>
      </p:sp>
      <p:sp>
        <p:nvSpPr>
          <p:cNvPr id="25" name="pole tekstowe 24"/>
          <p:cNvSpPr txBox="1"/>
          <p:nvPr/>
        </p:nvSpPr>
        <p:spPr>
          <a:xfrm>
            <a:off x="6331562" y="4420659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1040,0%</a:t>
            </a:r>
          </a:p>
        </p:txBody>
      </p:sp>
      <p:sp>
        <p:nvSpPr>
          <p:cNvPr id="26" name="pole tekstowe 25"/>
          <p:cNvSpPr txBox="1"/>
          <p:nvPr/>
        </p:nvSpPr>
        <p:spPr>
          <a:xfrm>
            <a:off x="6156176" y="4731654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8,0%</a:t>
            </a:r>
          </a:p>
        </p:txBody>
      </p:sp>
      <p:sp>
        <p:nvSpPr>
          <p:cNvPr id="27" name="pole tekstowe 26"/>
          <p:cNvSpPr txBox="1"/>
          <p:nvPr/>
        </p:nvSpPr>
        <p:spPr>
          <a:xfrm>
            <a:off x="5910009" y="5027219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433,0%</a:t>
            </a:r>
          </a:p>
        </p:txBody>
      </p:sp>
      <p:sp>
        <p:nvSpPr>
          <p:cNvPr id="28" name="pole tekstowe 27"/>
          <p:cNvSpPr txBox="1"/>
          <p:nvPr/>
        </p:nvSpPr>
        <p:spPr>
          <a:xfrm>
            <a:off x="7650003" y="4651491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40,0%</a:t>
            </a:r>
          </a:p>
        </p:txBody>
      </p:sp>
      <p:sp>
        <p:nvSpPr>
          <p:cNvPr id="29" name="pole tekstowe 28"/>
          <p:cNvSpPr txBox="1"/>
          <p:nvPr/>
        </p:nvSpPr>
        <p:spPr>
          <a:xfrm>
            <a:off x="7396490" y="4856903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1 500,0%</a:t>
            </a:r>
          </a:p>
        </p:txBody>
      </p:sp>
      <p:sp>
        <p:nvSpPr>
          <p:cNvPr id="30" name="pole tekstowe 29"/>
          <p:cNvSpPr txBox="1"/>
          <p:nvPr/>
        </p:nvSpPr>
        <p:spPr>
          <a:xfrm>
            <a:off x="7228384" y="516474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16,7%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F771B7C8-90C1-4151-95FC-BB2F454F27D2}"/>
              </a:ext>
            </a:extLst>
          </p:cNvPr>
          <p:cNvSpPr txBox="1"/>
          <p:nvPr/>
        </p:nvSpPr>
        <p:spPr>
          <a:xfrm>
            <a:off x="1357060" y="90608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117,3</a:t>
            </a:r>
            <a:r>
              <a:rPr lang="pl-PL" sz="9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11410764-F1C8-4759-A410-8A06FC8550D2}"/>
              </a:ext>
            </a:extLst>
          </p:cNvPr>
          <p:cNvSpPr txBox="1"/>
          <p:nvPr/>
        </p:nvSpPr>
        <p:spPr>
          <a:xfrm>
            <a:off x="2814055" y="2013867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101,7%</a:t>
            </a:r>
          </a:p>
        </p:txBody>
      </p:sp>
      <p:sp>
        <p:nvSpPr>
          <p:cNvPr id="33" name="pole tekstowe 32">
            <a:extLst>
              <a:ext uri="{FF2B5EF4-FFF2-40B4-BE49-F238E27FC236}">
                <a16:creationId xmlns:a16="http://schemas.microsoft.com/office/drawing/2014/main" id="{568A9C2B-11A2-409E-BF16-00B2877EA9EB}"/>
              </a:ext>
            </a:extLst>
          </p:cNvPr>
          <p:cNvSpPr txBox="1"/>
          <p:nvPr/>
        </p:nvSpPr>
        <p:spPr>
          <a:xfrm>
            <a:off x="4067860" y="1971325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95,0%</a:t>
            </a:r>
          </a:p>
        </p:txBody>
      </p:sp>
      <p:sp>
        <p:nvSpPr>
          <p:cNvPr id="34" name="pole tekstowe 33">
            <a:extLst>
              <a:ext uri="{FF2B5EF4-FFF2-40B4-BE49-F238E27FC236}">
                <a16:creationId xmlns:a16="http://schemas.microsoft.com/office/drawing/2014/main" id="{514E0A6D-FA5E-4789-BB40-DD4884FFE172}"/>
              </a:ext>
            </a:extLst>
          </p:cNvPr>
          <p:cNvSpPr txBox="1"/>
          <p:nvPr/>
        </p:nvSpPr>
        <p:spPr>
          <a:xfrm>
            <a:off x="5295943" y="2369594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108,0%</a:t>
            </a:r>
          </a:p>
        </p:txBody>
      </p:sp>
      <p:sp>
        <p:nvSpPr>
          <p:cNvPr id="35" name="pole tekstowe 34">
            <a:extLst>
              <a:ext uri="{FF2B5EF4-FFF2-40B4-BE49-F238E27FC236}">
                <a16:creationId xmlns:a16="http://schemas.microsoft.com/office/drawing/2014/main" id="{D6103566-1584-4D67-A191-C9729015A188}"/>
              </a:ext>
            </a:extLst>
          </p:cNvPr>
          <p:cNvSpPr txBox="1"/>
          <p:nvPr/>
        </p:nvSpPr>
        <p:spPr>
          <a:xfrm>
            <a:off x="6628325" y="4220284"/>
            <a:ext cx="8466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115,4%</a:t>
            </a:r>
          </a:p>
        </p:txBody>
      </p:sp>
      <p:sp>
        <p:nvSpPr>
          <p:cNvPr id="36" name="pole tekstowe 35">
            <a:extLst>
              <a:ext uri="{FF2B5EF4-FFF2-40B4-BE49-F238E27FC236}">
                <a16:creationId xmlns:a16="http://schemas.microsoft.com/office/drawing/2014/main" id="{374C6322-87A2-4E45-B7DC-130860B78720}"/>
              </a:ext>
            </a:extLst>
          </p:cNvPr>
          <p:cNvSpPr txBox="1"/>
          <p:nvPr/>
        </p:nvSpPr>
        <p:spPr>
          <a:xfrm>
            <a:off x="7819735" y="4284969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491,7%</a:t>
            </a:r>
          </a:p>
        </p:txBody>
      </p: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2C9AB132-890D-12EB-02DC-D9D84750965E}"/>
              </a:ext>
            </a:extLst>
          </p:cNvPr>
          <p:cNvSpPr txBox="1"/>
          <p:nvPr/>
        </p:nvSpPr>
        <p:spPr>
          <a:xfrm>
            <a:off x="1851351" y="779512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97,2%</a:t>
            </a:r>
          </a:p>
        </p:txBody>
      </p:sp>
      <p:sp>
        <p:nvSpPr>
          <p:cNvPr id="38" name="pole tekstowe 37">
            <a:extLst>
              <a:ext uri="{FF2B5EF4-FFF2-40B4-BE49-F238E27FC236}">
                <a16:creationId xmlns:a16="http://schemas.microsoft.com/office/drawing/2014/main" id="{1216778F-AF53-F74E-9CD2-610EAB533BBB}"/>
              </a:ext>
            </a:extLst>
          </p:cNvPr>
          <p:cNvSpPr txBox="1"/>
          <p:nvPr/>
        </p:nvSpPr>
        <p:spPr>
          <a:xfrm>
            <a:off x="3125615" y="1711917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126,1</a:t>
            </a:r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39" name="pole tekstowe 38">
            <a:extLst>
              <a:ext uri="{FF2B5EF4-FFF2-40B4-BE49-F238E27FC236}">
                <a16:creationId xmlns:a16="http://schemas.microsoft.com/office/drawing/2014/main" id="{849278F7-DB6E-203F-83BC-EEBAA0ED3926}"/>
              </a:ext>
            </a:extLst>
          </p:cNvPr>
          <p:cNvSpPr txBox="1"/>
          <p:nvPr/>
        </p:nvSpPr>
        <p:spPr>
          <a:xfrm>
            <a:off x="4298953" y="1648242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114,4%</a:t>
            </a:r>
          </a:p>
        </p:txBody>
      </p:sp>
      <p:sp>
        <p:nvSpPr>
          <p:cNvPr id="40" name="pole tekstowe 39">
            <a:extLst>
              <a:ext uri="{FF2B5EF4-FFF2-40B4-BE49-F238E27FC236}">
                <a16:creationId xmlns:a16="http://schemas.microsoft.com/office/drawing/2014/main" id="{F3F85B74-40C6-59D6-C458-75482514C9F4}"/>
              </a:ext>
            </a:extLst>
          </p:cNvPr>
          <p:cNvSpPr txBox="1"/>
          <p:nvPr/>
        </p:nvSpPr>
        <p:spPr>
          <a:xfrm>
            <a:off x="5600260" y="1971325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108,0%</a:t>
            </a:r>
          </a:p>
        </p:txBody>
      </p:sp>
      <p:sp>
        <p:nvSpPr>
          <p:cNvPr id="41" name="pole tekstowe 40">
            <a:extLst>
              <a:ext uri="{FF2B5EF4-FFF2-40B4-BE49-F238E27FC236}">
                <a16:creationId xmlns:a16="http://schemas.microsoft.com/office/drawing/2014/main" id="{94C46CEA-5B97-C45A-AF2B-AC421EB6861E}"/>
              </a:ext>
            </a:extLst>
          </p:cNvPr>
          <p:cNvSpPr txBox="1"/>
          <p:nvPr/>
        </p:nvSpPr>
        <p:spPr>
          <a:xfrm>
            <a:off x="6973102" y="3838891"/>
            <a:ext cx="8466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158,3</a:t>
            </a:r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</p:txBody>
      </p:sp>
      <p:sp>
        <p:nvSpPr>
          <p:cNvPr id="42" name="pole tekstowe 41">
            <a:extLst>
              <a:ext uri="{FF2B5EF4-FFF2-40B4-BE49-F238E27FC236}">
                <a16:creationId xmlns:a16="http://schemas.microsoft.com/office/drawing/2014/main" id="{0E4CE184-3F34-78F3-19FF-51315A00D3BD}"/>
              </a:ext>
            </a:extLst>
          </p:cNvPr>
          <p:cNvSpPr txBox="1"/>
          <p:nvPr/>
        </p:nvSpPr>
        <p:spPr>
          <a:xfrm>
            <a:off x="8102639" y="4014359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120,3%</a:t>
            </a:r>
          </a:p>
        </p:txBody>
      </p:sp>
    </p:spTree>
    <p:extLst>
      <p:ext uri="{BB962C8B-B14F-4D97-AF65-F5344CB8AC3E}">
        <p14:creationId xmlns:p14="http://schemas.microsoft.com/office/powerpoint/2010/main" val="278335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187624" y="116632"/>
            <a:ext cx="6400800" cy="483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Struktura wydatków 2021 r.      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(mln. zł)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3801576227"/>
              </p:ext>
            </p:extLst>
          </p:nvPr>
        </p:nvGraphicFramePr>
        <p:xfrm>
          <a:off x="0" y="600472"/>
          <a:ext cx="8716924" cy="615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7092280" y="2859377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30,4%</a:t>
            </a:r>
          </a:p>
        </p:txBody>
      </p:sp>
      <p:sp>
        <p:nvSpPr>
          <p:cNvPr id="13" name="pole tekstowe 12"/>
          <p:cNvSpPr txBox="1"/>
          <p:nvPr/>
        </p:nvSpPr>
        <p:spPr>
          <a:xfrm rot="10449756" flipV="1">
            <a:off x="5508104" y="5949280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28,6%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1164932" y="3906778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17,0%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1524972" y="2348880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9,3%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131840" y="94581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14,7%</a:t>
            </a:r>
          </a:p>
        </p:txBody>
      </p:sp>
    </p:spTree>
    <p:extLst>
      <p:ext uri="{BB962C8B-B14F-4D97-AF65-F5344CB8AC3E}">
        <p14:creationId xmlns:p14="http://schemas.microsoft.com/office/powerpoint/2010/main" val="3586556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191654" y="16048"/>
            <a:ext cx="6980745" cy="483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Dynamika wydatków bieżących w latach 2016-2021 r.      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(mln. zł)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4154442689"/>
              </p:ext>
            </p:extLst>
          </p:nvPr>
        </p:nvGraphicFramePr>
        <p:xfrm>
          <a:off x="251520" y="406197"/>
          <a:ext cx="8716924" cy="615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1682294" y="1478752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106,5%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1435939" y="1744063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103,8%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1107638" y="2009374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105,8%</a:t>
            </a:r>
          </a:p>
        </p:txBody>
      </p:sp>
      <p:sp>
        <p:nvSpPr>
          <p:cNvPr id="16" name="pole tekstowe 15"/>
          <p:cNvSpPr txBox="1"/>
          <p:nvPr/>
        </p:nvSpPr>
        <p:spPr>
          <a:xfrm>
            <a:off x="3473108" y="1546426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114,0%</a:t>
            </a:r>
          </a:p>
        </p:txBody>
      </p:sp>
      <p:sp>
        <p:nvSpPr>
          <p:cNvPr id="17" name="pole tekstowe 16"/>
          <p:cNvSpPr txBox="1"/>
          <p:nvPr/>
        </p:nvSpPr>
        <p:spPr>
          <a:xfrm>
            <a:off x="3168870" y="1917602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101,3%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2873536" y="2288778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110,3%</a:t>
            </a:r>
          </a:p>
        </p:txBody>
      </p:sp>
      <p:sp>
        <p:nvSpPr>
          <p:cNvPr id="19" name="pole tekstowe 18"/>
          <p:cNvSpPr txBox="1"/>
          <p:nvPr/>
        </p:nvSpPr>
        <p:spPr>
          <a:xfrm>
            <a:off x="5580112" y="3106801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108,7%</a:t>
            </a:r>
          </a:p>
        </p:txBody>
      </p:sp>
      <p:sp>
        <p:nvSpPr>
          <p:cNvPr id="20" name="pole tekstowe 19"/>
          <p:cNvSpPr txBox="1"/>
          <p:nvPr/>
        </p:nvSpPr>
        <p:spPr>
          <a:xfrm>
            <a:off x="5220072" y="3353022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105,0%</a:t>
            </a:r>
          </a:p>
        </p:txBody>
      </p:sp>
      <p:sp>
        <p:nvSpPr>
          <p:cNvPr id="21" name="pole tekstowe 20"/>
          <p:cNvSpPr txBox="1"/>
          <p:nvPr/>
        </p:nvSpPr>
        <p:spPr>
          <a:xfrm>
            <a:off x="4972650" y="3671207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104,3%</a:t>
            </a:r>
          </a:p>
        </p:txBody>
      </p:sp>
      <p:sp>
        <p:nvSpPr>
          <p:cNvPr id="22" name="pole tekstowe 21"/>
          <p:cNvSpPr txBox="1"/>
          <p:nvPr/>
        </p:nvSpPr>
        <p:spPr>
          <a:xfrm>
            <a:off x="7452319" y="3891354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111,0%</a:t>
            </a:r>
          </a:p>
        </p:txBody>
      </p:sp>
      <p:sp>
        <p:nvSpPr>
          <p:cNvPr id="23" name="pole tekstowe 22"/>
          <p:cNvSpPr txBox="1"/>
          <p:nvPr/>
        </p:nvSpPr>
        <p:spPr>
          <a:xfrm>
            <a:off x="7131496" y="4155231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109,0%</a:t>
            </a:r>
          </a:p>
        </p:txBody>
      </p:sp>
      <p:sp>
        <p:nvSpPr>
          <p:cNvPr id="24" name="pole tekstowe 23"/>
          <p:cNvSpPr txBox="1"/>
          <p:nvPr/>
        </p:nvSpPr>
        <p:spPr>
          <a:xfrm>
            <a:off x="6792420" y="4436764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115,5%</a:t>
            </a:r>
          </a:p>
        </p:txBody>
      </p:sp>
      <p:sp>
        <p:nvSpPr>
          <p:cNvPr id="25" name="pole tekstowe 24">
            <a:extLst>
              <a:ext uri="{FF2B5EF4-FFF2-40B4-BE49-F238E27FC236}">
                <a16:creationId xmlns:a16="http://schemas.microsoft.com/office/drawing/2014/main" id="{D788D7F7-C7A7-43A0-B415-200C5871AF7A}"/>
              </a:ext>
            </a:extLst>
          </p:cNvPr>
          <p:cNvSpPr txBox="1"/>
          <p:nvPr/>
        </p:nvSpPr>
        <p:spPr>
          <a:xfrm>
            <a:off x="2010997" y="1188499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102,7%</a:t>
            </a:r>
          </a:p>
        </p:txBody>
      </p:sp>
      <p:sp>
        <p:nvSpPr>
          <p:cNvPr id="26" name="pole tekstowe 25">
            <a:extLst>
              <a:ext uri="{FF2B5EF4-FFF2-40B4-BE49-F238E27FC236}">
                <a16:creationId xmlns:a16="http://schemas.microsoft.com/office/drawing/2014/main" id="{0D57C981-0E37-49DD-8124-B355072D7052}"/>
              </a:ext>
            </a:extLst>
          </p:cNvPr>
          <p:cNvSpPr txBox="1"/>
          <p:nvPr/>
        </p:nvSpPr>
        <p:spPr>
          <a:xfrm>
            <a:off x="3928802" y="1228241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112,7%</a:t>
            </a:r>
          </a:p>
        </p:txBody>
      </p:sp>
      <p:sp>
        <p:nvSpPr>
          <p:cNvPr id="27" name="pole tekstowe 26">
            <a:extLst>
              <a:ext uri="{FF2B5EF4-FFF2-40B4-BE49-F238E27FC236}">
                <a16:creationId xmlns:a16="http://schemas.microsoft.com/office/drawing/2014/main" id="{4EE3FAE8-3EC5-4274-B083-D4293DBEB22B}"/>
              </a:ext>
            </a:extLst>
          </p:cNvPr>
          <p:cNvSpPr txBox="1"/>
          <p:nvPr/>
        </p:nvSpPr>
        <p:spPr>
          <a:xfrm>
            <a:off x="5940152" y="2788616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108,0%</a:t>
            </a:r>
          </a:p>
        </p:txBody>
      </p:sp>
      <p:sp>
        <p:nvSpPr>
          <p:cNvPr id="28" name="pole tekstowe 27">
            <a:extLst>
              <a:ext uri="{FF2B5EF4-FFF2-40B4-BE49-F238E27FC236}">
                <a16:creationId xmlns:a16="http://schemas.microsoft.com/office/drawing/2014/main" id="{214FE9FA-DA90-4CBC-A68B-0DE876F56A12}"/>
              </a:ext>
            </a:extLst>
          </p:cNvPr>
          <p:cNvSpPr txBox="1"/>
          <p:nvPr/>
        </p:nvSpPr>
        <p:spPr>
          <a:xfrm>
            <a:off x="7668344" y="3627477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107,4%</a:t>
            </a:r>
          </a:p>
        </p:txBody>
      </p:sp>
      <p:sp>
        <p:nvSpPr>
          <p:cNvPr id="29" name="pole tekstowe 28">
            <a:extLst>
              <a:ext uri="{FF2B5EF4-FFF2-40B4-BE49-F238E27FC236}">
                <a16:creationId xmlns:a16="http://schemas.microsoft.com/office/drawing/2014/main" id="{DEF6310A-319E-27DE-67B5-130AA27ADFC3}"/>
              </a:ext>
            </a:extLst>
          </p:cNvPr>
          <p:cNvSpPr txBox="1"/>
          <p:nvPr/>
        </p:nvSpPr>
        <p:spPr>
          <a:xfrm>
            <a:off x="2458222" y="921492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111,2%</a:t>
            </a:r>
          </a:p>
        </p:txBody>
      </p:sp>
      <p:sp>
        <p:nvSpPr>
          <p:cNvPr id="30" name="pole tekstowe 29">
            <a:extLst>
              <a:ext uri="{FF2B5EF4-FFF2-40B4-BE49-F238E27FC236}">
                <a16:creationId xmlns:a16="http://schemas.microsoft.com/office/drawing/2014/main" id="{6EB15F71-C643-3A47-0471-75FC2E1BC1BD}"/>
              </a:ext>
            </a:extLst>
          </p:cNvPr>
          <p:cNvSpPr txBox="1"/>
          <p:nvPr/>
        </p:nvSpPr>
        <p:spPr>
          <a:xfrm>
            <a:off x="4490554" y="998865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95,6%</a:t>
            </a:r>
          </a:p>
        </p:txBody>
      </p:sp>
      <p:sp>
        <p:nvSpPr>
          <p:cNvPr id="31" name="pole tekstowe 30">
            <a:extLst>
              <a:ext uri="{FF2B5EF4-FFF2-40B4-BE49-F238E27FC236}">
                <a16:creationId xmlns:a16="http://schemas.microsoft.com/office/drawing/2014/main" id="{5898A7B4-E094-6014-6BD1-A441E219CA1F}"/>
              </a:ext>
            </a:extLst>
          </p:cNvPr>
          <p:cNvSpPr txBox="1"/>
          <p:nvPr/>
        </p:nvSpPr>
        <p:spPr>
          <a:xfrm>
            <a:off x="6300192" y="2593541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112,1%</a:t>
            </a:r>
          </a:p>
        </p:txBody>
      </p:sp>
      <p:sp>
        <p:nvSpPr>
          <p:cNvPr id="32" name="pole tekstowe 31">
            <a:extLst>
              <a:ext uri="{FF2B5EF4-FFF2-40B4-BE49-F238E27FC236}">
                <a16:creationId xmlns:a16="http://schemas.microsoft.com/office/drawing/2014/main" id="{19CF0548-92A7-C628-3876-46F73E99BA0E}"/>
              </a:ext>
            </a:extLst>
          </p:cNvPr>
          <p:cNvSpPr txBox="1"/>
          <p:nvPr/>
        </p:nvSpPr>
        <p:spPr>
          <a:xfrm>
            <a:off x="8172399" y="3297960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104,6%</a:t>
            </a:r>
          </a:p>
        </p:txBody>
      </p:sp>
    </p:spTree>
    <p:extLst>
      <p:ext uri="{BB962C8B-B14F-4D97-AF65-F5344CB8AC3E}">
        <p14:creationId xmlns:p14="http://schemas.microsoft.com/office/powerpoint/2010/main" val="3487576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188357" y="0"/>
            <a:ext cx="6400800" cy="4838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Dynamika wzrostu wynagrodzeń w latach 2016-2021 r.        </a:t>
            </a:r>
            <a:r>
              <a:rPr lang="pl-PL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(mln. zł)</a:t>
            </a:r>
          </a:p>
        </p:txBody>
      </p:sp>
      <p:graphicFrame>
        <p:nvGraphicFramePr>
          <p:cNvPr id="8" name="Wykres 7"/>
          <p:cNvGraphicFramePr/>
          <p:nvPr>
            <p:extLst>
              <p:ext uri="{D42A27DB-BD31-4B8C-83A1-F6EECF244321}">
                <p14:modId xmlns:p14="http://schemas.microsoft.com/office/powerpoint/2010/main" val="577937358"/>
              </p:ext>
            </p:extLst>
          </p:nvPr>
        </p:nvGraphicFramePr>
        <p:xfrm>
          <a:off x="213538" y="214156"/>
          <a:ext cx="8716924" cy="615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4252641" y="4917016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101,9%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5527017" y="4917015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100,0%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2959279" y="5017271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107,1%</a:t>
            </a:r>
          </a:p>
        </p:txBody>
      </p:sp>
      <p:sp>
        <p:nvSpPr>
          <p:cNvPr id="32" name="pole tekstowe 31"/>
          <p:cNvSpPr txBox="1"/>
          <p:nvPr/>
        </p:nvSpPr>
        <p:spPr>
          <a:xfrm>
            <a:off x="4990344" y="1537097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106,5%</a:t>
            </a:r>
          </a:p>
        </p:txBody>
      </p:sp>
      <p:sp>
        <p:nvSpPr>
          <p:cNvPr id="33" name="pole tekstowe 32"/>
          <p:cNvSpPr txBox="1"/>
          <p:nvPr/>
        </p:nvSpPr>
        <p:spPr>
          <a:xfrm>
            <a:off x="3532561" y="1671823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103,8%</a:t>
            </a:r>
          </a:p>
        </p:txBody>
      </p:sp>
      <p:sp>
        <p:nvSpPr>
          <p:cNvPr id="34" name="pole tekstowe 33"/>
          <p:cNvSpPr txBox="1"/>
          <p:nvPr/>
        </p:nvSpPr>
        <p:spPr>
          <a:xfrm>
            <a:off x="2434818" y="1771553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105,8%</a:t>
            </a:r>
          </a:p>
        </p:txBody>
      </p:sp>
      <p:sp>
        <p:nvSpPr>
          <p:cNvPr id="35" name="pole tekstowe 34"/>
          <p:cNvSpPr txBox="1"/>
          <p:nvPr/>
        </p:nvSpPr>
        <p:spPr>
          <a:xfrm>
            <a:off x="5527017" y="3052376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107,6%</a:t>
            </a:r>
          </a:p>
        </p:txBody>
      </p:sp>
      <p:sp>
        <p:nvSpPr>
          <p:cNvPr id="36" name="pole tekstowe 35"/>
          <p:cNvSpPr txBox="1"/>
          <p:nvPr/>
        </p:nvSpPr>
        <p:spPr>
          <a:xfrm>
            <a:off x="4252641" y="3082797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102,8%</a:t>
            </a:r>
          </a:p>
        </p:txBody>
      </p:sp>
      <p:sp>
        <p:nvSpPr>
          <p:cNvPr id="37" name="pole tekstowe 36"/>
          <p:cNvSpPr txBox="1"/>
          <p:nvPr/>
        </p:nvSpPr>
        <p:spPr>
          <a:xfrm>
            <a:off x="2893081" y="3051657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103,7%</a:t>
            </a:r>
          </a:p>
        </p:txBody>
      </p:sp>
      <p:sp>
        <p:nvSpPr>
          <p:cNvPr id="50" name="pole tekstowe 49"/>
          <p:cNvSpPr txBox="1"/>
          <p:nvPr/>
        </p:nvSpPr>
        <p:spPr>
          <a:xfrm>
            <a:off x="5585045" y="4184572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109,4%</a:t>
            </a:r>
          </a:p>
        </p:txBody>
      </p:sp>
      <p:sp>
        <p:nvSpPr>
          <p:cNvPr id="51" name="pole tekstowe 50"/>
          <p:cNvSpPr txBox="1"/>
          <p:nvPr/>
        </p:nvSpPr>
        <p:spPr>
          <a:xfrm>
            <a:off x="4342175" y="4061462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106,0%</a:t>
            </a:r>
          </a:p>
        </p:txBody>
      </p:sp>
      <p:sp>
        <p:nvSpPr>
          <p:cNvPr id="52" name="pole tekstowe 51"/>
          <p:cNvSpPr txBox="1"/>
          <p:nvPr/>
        </p:nvSpPr>
        <p:spPr>
          <a:xfrm>
            <a:off x="2959709" y="4307683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111,1%</a:t>
            </a: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A7552EF9-6035-49F7-9727-352F45335692}"/>
              </a:ext>
            </a:extLst>
          </p:cNvPr>
          <p:cNvSpPr txBox="1"/>
          <p:nvPr/>
        </p:nvSpPr>
        <p:spPr>
          <a:xfrm>
            <a:off x="6226964" y="1208617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102,7%</a:t>
            </a: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719A643F-5A26-4592-B9E8-BCA1502B451F}"/>
              </a:ext>
            </a:extLst>
          </p:cNvPr>
          <p:cNvSpPr txBox="1"/>
          <p:nvPr/>
        </p:nvSpPr>
        <p:spPr>
          <a:xfrm>
            <a:off x="6780561" y="4936364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106,4%</a:t>
            </a: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A2903A8C-163B-44CE-ACE1-0762CD034FCF}"/>
              </a:ext>
            </a:extLst>
          </p:cNvPr>
          <p:cNvSpPr txBox="1"/>
          <p:nvPr/>
        </p:nvSpPr>
        <p:spPr>
          <a:xfrm>
            <a:off x="6800430" y="2985380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103,2%</a:t>
            </a: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21473B29-9A5E-4A37-A0CC-6A5E077794CB}"/>
              </a:ext>
            </a:extLst>
          </p:cNvPr>
          <p:cNvSpPr txBox="1"/>
          <p:nvPr/>
        </p:nvSpPr>
        <p:spPr>
          <a:xfrm>
            <a:off x="6780561" y="3938351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98,3%</a:t>
            </a: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570F241C-2396-2748-1178-1448FCABFE0D}"/>
              </a:ext>
            </a:extLst>
          </p:cNvPr>
          <p:cNvSpPr txBox="1"/>
          <p:nvPr/>
        </p:nvSpPr>
        <p:spPr>
          <a:xfrm>
            <a:off x="7597839" y="962396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111,2%</a:t>
            </a:r>
          </a:p>
        </p:txBody>
      </p:sp>
      <p:sp>
        <p:nvSpPr>
          <p:cNvPr id="21" name="pole tekstowe 20">
            <a:extLst>
              <a:ext uri="{FF2B5EF4-FFF2-40B4-BE49-F238E27FC236}">
                <a16:creationId xmlns:a16="http://schemas.microsoft.com/office/drawing/2014/main" id="{6995A30C-893B-B2B4-AEBA-FBFF4AB7B3E6}"/>
              </a:ext>
            </a:extLst>
          </p:cNvPr>
          <p:cNvSpPr txBox="1"/>
          <p:nvPr/>
        </p:nvSpPr>
        <p:spPr>
          <a:xfrm>
            <a:off x="7957879" y="2836576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111,2%</a:t>
            </a:r>
          </a:p>
        </p:txBody>
      </p:sp>
      <p:sp>
        <p:nvSpPr>
          <p:cNvPr id="22" name="pole tekstowe 21">
            <a:extLst>
              <a:ext uri="{FF2B5EF4-FFF2-40B4-BE49-F238E27FC236}">
                <a16:creationId xmlns:a16="http://schemas.microsoft.com/office/drawing/2014/main" id="{6E20283B-5DEF-7289-F365-7330E3B5A24B}"/>
              </a:ext>
            </a:extLst>
          </p:cNvPr>
          <p:cNvSpPr txBox="1"/>
          <p:nvPr/>
        </p:nvSpPr>
        <p:spPr>
          <a:xfrm>
            <a:off x="8026561" y="3905191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114,0%</a:t>
            </a:r>
          </a:p>
        </p:txBody>
      </p:sp>
      <p:sp>
        <p:nvSpPr>
          <p:cNvPr id="23" name="pole tekstowe 22">
            <a:extLst>
              <a:ext uri="{FF2B5EF4-FFF2-40B4-BE49-F238E27FC236}">
                <a16:creationId xmlns:a16="http://schemas.microsoft.com/office/drawing/2014/main" id="{E56D3A7A-6762-74DA-E6B5-6C1F6EF9D80E}"/>
              </a:ext>
            </a:extLst>
          </p:cNvPr>
          <p:cNvSpPr txBox="1"/>
          <p:nvPr/>
        </p:nvSpPr>
        <p:spPr>
          <a:xfrm>
            <a:off x="7966241" y="4950824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108,0%</a:t>
            </a:r>
          </a:p>
        </p:txBody>
      </p:sp>
    </p:spTree>
    <p:extLst>
      <p:ext uri="{BB962C8B-B14F-4D97-AF65-F5344CB8AC3E}">
        <p14:creationId xmlns:p14="http://schemas.microsoft.com/office/powerpoint/2010/main" val="88027688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3112</TotalTime>
  <Words>825</Words>
  <Application>Microsoft Office PowerPoint</Application>
  <PresentationFormat>Pokaz na ekranie (4:3)</PresentationFormat>
  <Paragraphs>268</Paragraphs>
  <Slides>20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5" baseType="lpstr">
      <vt:lpstr>Arial</vt:lpstr>
      <vt:lpstr>Calibri</vt:lpstr>
      <vt:lpstr>Georgia</vt:lpstr>
      <vt:lpstr>Times New Roman</vt:lpstr>
      <vt:lpstr>Motyw pakietu Office</vt:lpstr>
      <vt:lpstr>Chełmno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Urząd Miasta Chełmna 22 czerwca 2022 r.</vt:lpstr>
    </vt:vector>
  </TitlesOfParts>
  <Company>Administracja państwowa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Chełmno</dc:title>
  <dc:creator>Regionalna Izba Obrachunkowa w Bydgoszczy</dc:creator>
  <cp:lastModifiedBy>Skarbnik</cp:lastModifiedBy>
  <cp:revision>272</cp:revision>
  <cp:lastPrinted>2022-06-09T08:53:46Z</cp:lastPrinted>
  <dcterms:created xsi:type="dcterms:W3CDTF">2020-03-12T11:49:27Z</dcterms:created>
  <dcterms:modified xsi:type="dcterms:W3CDTF">2022-06-22T05:47:11Z</dcterms:modified>
</cp:coreProperties>
</file>