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6" r:id="rId3"/>
    <p:sldId id="289" r:id="rId4"/>
    <p:sldId id="292" r:id="rId5"/>
    <p:sldId id="291" r:id="rId6"/>
    <p:sldId id="293" r:id="rId7"/>
    <p:sldId id="295" r:id="rId8"/>
    <p:sldId id="300" r:id="rId9"/>
    <p:sldId id="296" r:id="rId10"/>
    <p:sldId id="303" r:id="rId11"/>
    <p:sldId id="304" r:id="rId12"/>
    <p:sldId id="297" r:id="rId13"/>
    <p:sldId id="305" r:id="rId14"/>
    <p:sldId id="298" r:id="rId15"/>
    <p:sldId id="306" r:id="rId16"/>
    <p:sldId id="299" r:id="rId17"/>
    <p:sldId id="307" r:id="rId18"/>
    <p:sldId id="301" r:id="rId19"/>
    <p:sldId id="308" r:id="rId20"/>
    <p:sldId id="302" r:id="rId21"/>
    <p:sldId id="26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88A"/>
    <a:srgbClr val="000000"/>
    <a:srgbClr val="45B7A1"/>
    <a:srgbClr val="CEB146"/>
    <a:srgbClr val="990033"/>
    <a:srgbClr val="008000"/>
    <a:srgbClr val="CC00CC"/>
    <a:srgbClr val="FFFFFF"/>
    <a:srgbClr val="1D208F"/>
    <a:srgbClr val="FFF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9" autoAdjust="0"/>
    <p:restoredTop sz="94660"/>
  </p:normalViewPr>
  <p:slideViewPr>
    <p:cSldViewPr>
      <p:cViewPr varScale="1">
        <p:scale>
          <a:sx n="105" d="100"/>
          <a:sy n="105" d="100"/>
        </p:scale>
        <p:origin x="885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rgbClr val="4F788A"/>
                </a:solidFill>
                <a:latin typeface="+mn-lt"/>
                <a:ea typeface="+mn-ea"/>
                <a:cs typeface="+mn-cs"/>
              </a:defRPr>
            </a:pPr>
            <a:r>
              <a:rPr lang="pl-PL" sz="1600" cap="none" baseline="0" noProof="0" dirty="0">
                <a:solidFill>
                  <a:srgbClr val="4F788A"/>
                </a:solidFill>
              </a:rPr>
              <a:t>Nigdy</a:t>
            </a:r>
            <a:r>
              <a:rPr lang="en-US" sz="1600" cap="none" baseline="0" dirty="0">
                <a:solidFill>
                  <a:srgbClr val="4F788A"/>
                </a:solidFill>
              </a:rPr>
              <a:t> </a:t>
            </a:r>
            <a:r>
              <a:rPr lang="pl-PL" sz="1600" cap="none" baseline="0" noProof="0" dirty="0">
                <a:solidFill>
                  <a:srgbClr val="4F788A"/>
                </a:solidFill>
              </a:rPr>
              <a:t>nie</a:t>
            </a:r>
            <a:r>
              <a:rPr lang="en-US" sz="1600" cap="none" baseline="0" dirty="0">
                <a:solidFill>
                  <a:srgbClr val="4F788A"/>
                </a:solidFill>
              </a:rPr>
              <a:t> </a:t>
            </a:r>
            <a:r>
              <a:rPr lang="pl-PL" sz="1600" cap="none" baseline="0" noProof="0" dirty="0">
                <a:solidFill>
                  <a:srgbClr val="4F788A"/>
                </a:solidFill>
              </a:rPr>
              <a:t>piłam</a:t>
            </a:r>
            <a:r>
              <a:rPr lang="en-US" sz="1600" cap="none" baseline="0" dirty="0">
                <a:solidFill>
                  <a:srgbClr val="4F788A"/>
                </a:solidFill>
              </a:rPr>
              <a:t>/</a:t>
            </a:r>
            <a:r>
              <a:rPr lang="pl-PL" sz="1600" cap="none" baseline="0" noProof="0" dirty="0">
                <a:solidFill>
                  <a:srgbClr val="4F788A"/>
                </a:solidFill>
              </a:rPr>
              <a:t>em</a:t>
            </a:r>
          </a:p>
          <a:p>
            <a:pPr>
              <a:defRPr sz="1800">
                <a:solidFill>
                  <a:srgbClr val="4F788A"/>
                </a:solidFill>
              </a:defRPr>
            </a:pPr>
            <a:r>
              <a:rPr lang="en-US" sz="1800" cap="none" baseline="0" dirty="0">
                <a:solidFill>
                  <a:srgbClr val="4F788A"/>
                </a:solidFill>
              </a:rPr>
              <a:t> </a:t>
            </a:r>
            <a:r>
              <a:rPr lang="en-US" sz="1400" cap="none" baseline="0" dirty="0">
                <a:solidFill>
                  <a:srgbClr val="4F788A"/>
                </a:solidFill>
              </a:rPr>
              <a:t>(</a:t>
            </a:r>
            <a:r>
              <a:rPr lang="pl-PL" sz="1400" cap="none" baseline="0" noProof="0" dirty="0">
                <a:solidFill>
                  <a:srgbClr val="4F788A"/>
                </a:solidFill>
              </a:rPr>
              <a:t>odpowiedzi</a:t>
            </a:r>
            <a:r>
              <a:rPr lang="en-US" sz="1400" cap="none" baseline="0" dirty="0">
                <a:solidFill>
                  <a:srgbClr val="4F788A"/>
                </a:solidFill>
              </a:rPr>
              <a:t> </a:t>
            </a:r>
            <a:r>
              <a:rPr lang="pl-PL" sz="1400" cap="none" baseline="0" noProof="0" dirty="0">
                <a:solidFill>
                  <a:srgbClr val="4F788A"/>
                </a:solidFill>
              </a:rPr>
              <a:t>uczniów</a:t>
            </a:r>
            <a:r>
              <a:rPr lang="en-US" sz="1400" cap="none" baseline="0" dirty="0">
                <a:solidFill>
                  <a:srgbClr val="4F788A"/>
                </a:solidFill>
              </a:rPr>
              <a:t> w %)</a:t>
            </a:r>
            <a:endParaRPr lang="en-US" sz="1800" cap="none" baseline="0" dirty="0">
              <a:solidFill>
                <a:srgbClr val="4F788A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20" normalizeH="0" baseline="0">
              <a:solidFill>
                <a:srgbClr val="4F788A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Nigdy nie piłam/em (odpowiedzi uczniów w 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piwo</c:v>
                </c:pt>
                <c:pt idx="1">
                  <c:v>wino</c:v>
                </c:pt>
                <c:pt idx="2">
                  <c:v>wódka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0.45700000000000002</c:v>
                </c:pt>
                <c:pt idx="1">
                  <c:v>0.56730000000000003</c:v>
                </c:pt>
                <c:pt idx="2">
                  <c:v>0.56089999999999995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19-4F52-9AF0-EAF282BDD5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70516480"/>
        <c:axId val="173189952"/>
        <c:axId val="0"/>
      </c:bar3DChart>
      <c:catAx>
        <c:axId val="170516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none" spc="120" normalizeH="0" baseline="0">
                <a:solidFill>
                  <a:srgbClr val="4F788A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3189952"/>
        <c:crosses val="autoZero"/>
        <c:auto val="1"/>
        <c:lblAlgn val="ctr"/>
        <c:lblOffset val="100"/>
        <c:noMultiLvlLbl val="0"/>
      </c:catAx>
      <c:valAx>
        <c:axId val="17318995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7051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4F788A"/>
                </a:solidFill>
              </a:defRPr>
            </a:pPr>
            <a:r>
              <a:rPr lang="pl-PL" sz="1600" dirty="0">
                <a:solidFill>
                  <a:srgbClr val="4F788A"/>
                </a:solidFill>
              </a:rPr>
              <a:t>Kiedy ostatnio piłeś/aś</a:t>
            </a:r>
            <a:r>
              <a:rPr lang="pl-PL" sz="1600" baseline="0" dirty="0">
                <a:solidFill>
                  <a:srgbClr val="4F788A"/>
                </a:solidFill>
              </a:rPr>
              <a:t> alkohol?</a:t>
            </a:r>
            <a:endParaRPr lang="pl-PL" sz="1600" dirty="0">
              <a:solidFill>
                <a:srgbClr val="4F788A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934769909247246E-2"/>
          <c:y val="0.13782016233525077"/>
          <c:w val="0.73938455968865957"/>
          <c:h val="0.780126053280954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 wakacje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271073482585837E-3"/>
                  <c:y val="0.37049515941654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E1-482A-849E-94F209FD4A35}"/>
                </c:ext>
              </c:extLst>
            </c:dLbl>
            <c:dLbl>
              <c:idx val="1"/>
              <c:layout>
                <c:manualLayout>
                  <c:x val="2.0928261710232545E-3"/>
                  <c:y val="0.33117077578417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E1-482A-849E-94F209FD4A35}"/>
                </c:ext>
              </c:extLst>
            </c:dLbl>
            <c:dLbl>
              <c:idx val="2"/>
              <c:layout>
                <c:manualLayout>
                  <c:x val="-2.0954590707510292E-3"/>
                  <c:y val="0.30166257906286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E1-482A-849E-94F209FD4A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piwo</c:v>
                </c:pt>
                <c:pt idx="1">
                  <c:v>wino</c:v>
                </c:pt>
                <c:pt idx="2">
                  <c:v>wódka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0.21260000000000001</c:v>
                </c:pt>
                <c:pt idx="1">
                  <c:v>0.1724</c:v>
                </c:pt>
                <c:pt idx="2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E1-482A-849E-94F209FD4A3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 ostatnim miesiącu</c:v>
                </c:pt>
              </c:strCache>
            </c:strRef>
          </c:tx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E1-482A-849E-94F209FD4A35}"/>
              </c:ext>
            </c:extLst>
          </c:dPt>
          <c:dLbls>
            <c:dLbl>
              <c:idx val="0"/>
              <c:layout>
                <c:manualLayout>
                  <c:x val="-2.0873958153349954E-3"/>
                  <c:y val="0.232806763908609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E1-482A-849E-94F209FD4A35}"/>
                </c:ext>
              </c:extLst>
            </c:dLbl>
            <c:dLbl>
              <c:idx val="1"/>
              <c:layout>
                <c:manualLayout>
                  <c:x val="-4.1721587309423314E-3"/>
                  <c:y val="0.1934459790886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E1-482A-849E-94F209FD4A35}"/>
                </c:ext>
              </c:extLst>
            </c:dLbl>
            <c:dLbl>
              <c:idx val="2"/>
              <c:layout>
                <c:manualLayout>
                  <c:x val="-6.2666304642954879E-3"/>
                  <c:y val="0.219681941396669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E1-482A-849E-94F209FD4A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piwo</c:v>
                </c:pt>
                <c:pt idx="1">
                  <c:v>wino</c:v>
                </c:pt>
                <c:pt idx="2">
                  <c:v>wódka</c:v>
                </c:pt>
              </c:strCache>
            </c:strRef>
          </c:cat>
          <c:val>
            <c:numRef>
              <c:f>Arkusz1!$C$2:$C$4</c:f>
              <c:numCache>
                <c:formatCode>0.00%</c:formatCode>
                <c:ptCount val="3"/>
                <c:pt idx="0">
                  <c:v>0.12470000000000001</c:v>
                </c:pt>
                <c:pt idx="1">
                  <c:v>8.5400000000000004E-2</c:v>
                </c:pt>
                <c:pt idx="2">
                  <c:v>0.1013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EE1-482A-849E-94F209FD4A3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w ostatnim tygodniu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2625165584709432E-3"/>
                  <c:y val="0.2491870401445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E1-482A-849E-94F209FD4A35}"/>
                </c:ext>
              </c:extLst>
            </c:dLbl>
            <c:dLbl>
              <c:idx val="1"/>
              <c:layout>
                <c:manualLayout>
                  <c:x val="2.095952739449812E-3"/>
                  <c:y val="0.13443294178391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E1-482A-849E-94F209FD4A35}"/>
                </c:ext>
              </c:extLst>
            </c:dLbl>
            <c:dLbl>
              <c:idx val="2"/>
              <c:layout>
                <c:manualLayout>
                  <c:x val="-2.0818009034137956E-3"/>
                  <c:y val="0.16066244998063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EE1-482A-849E-94F209FD4A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piwo</c:v>
                </c:pt>
                <c:pt idx="1">
                  <c:v>wino</c:v>
                </c:pt>
                <c:pt idx="2">
                  <c:v>wódka</c:v>
                </c:pt>
              </c:strCache>
            </c:strRef>
          </c:cat>
          <c:val>
            <c:numRef>
              <c:f>Arkusz1!$D$2:$D$4</c:f>
              <c:numCache>
                <c:formatCode>0.00%</c:formatCode>
                <c:ptCount val="3"/>
                <c:pt idx="0">
                  <c:v>0.1182</c:v>
                </c:pt>
                <c:pt idx="1">
                  <c:v>5.2200000000000003E-2</c:v>
                </c:pt>
                <c:pt idx="2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EE1-482A-849E-94F209FD4A35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brak odpowiedzi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0837755782094638E-3"/>
                  <c:y val="0.19999999999999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EE1-482A-849E-94F209FD4A35}"/>
                </c:ext>
              </c:extLst>
            </c:dLbl>
            <c:dLbl>
              <c:idx val="1"/>
              <c:layout>
                <c:manualLayout>
                  <c:x val="-4.1736397370392159E-3"/>
                  <c:y val="0.24590163934426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EE1-482A-849E-94F209FD4A35}"/>
                </c:ext>
              </c:extLst>
            </c:dLbl>
            <c:dLbl>
              <c:idx val="2"/>
              <c:layout>
                <c:manualLayout>
                  <c:x val="4.186310566978501E-3"/>
                  <c:y val="0.22295753194785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EE1-482A-849E-94F209FD4A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piwo</c:v>
                </c:pt>
                <c:pt idx="1">
                  <c:v>wino</c:v>
                </c:pt>
                <c:pt idx="2">
                  <c:v>wódka</c:v>
                </c:pt>
              </c:strCache>
            </c:strRef>
          </c:cat>
          <c:val>
            <c:numRef>
              <c:f>Arkusz1!$E$2:$E$4</c:f>
              <c:numCache>
                <c:formatCode>0.00%</c:formatCode>
                <c:ptCount val="3"/>
                <c:pt idx="0">
                  <c:v>8.7400000000000005E-2</c:v>
                </c:pt>
                <c:pt idx="1">
                  <c:v>0.1227</c:v>
                </c:pt>
                <c:pt idx="2">
                  <c:v>0.1018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EE1-482A-849E-94F209FD4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031488"/>
        <c:axId val="173191104"/>
        <c:axId val="0"/>
      </c:bar3DChart>
      <c:catAx>
        <c:axId val="172031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4F788A"/>
                </a:solidFill>
              </a:defRPr>
            </a:pPr>
            <a:endParaRPr lang="pl-PL"/>
          </a:p>
        </c:txPr>
        <c:crossAx val="173191104"/>
        <c:crosses val="autoZero"/>
        <c:auto val="1"/>
        <c:lblAlgn val="ctr"/>
        <c:lblOffset val="100"/>
        <c:noMultiLvlLbl val="0"/>
      </c:catAx>
      <c:valAx>
        <c:axId val="173191104"/>
        <c:scaling>
          <c:orientation val="minMax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rgbClr val="4F788A"/>
                    </a:solidFill>
                  </a:defRPr>
                </a:pPr>
                <a:r>
                  <a:rPr lang="pl-PL" dirty="0">
                    <a:solidFill>
                      <a:srgbClr val="4F788A"/>
                    </a:solidFill>
                  </a:rPr>
                  <a:t>Odpowiedzi uczniów w %</a:t>
                </a: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172031488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200">
                <a:solidFill>
                  <a:schemeClr val="bg1">
                    <a:lumMod val="60000"/>
                    <a:lumOff val="40000"/>
                  </a:schemeClr>
                </a:solidFill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200">
                <a:solidFill>
                  <a:schemeClr val="tx1">
                    <a:lumMod val="65000"/>
                  </a:schemeClr>
                </a:solidFill>
              </a:defRPr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sz="1200">
                <a:solidFill>
                  <a:schemeClr val="tx2">
                    <a:lumMod val="75000"/>
                  </a:schemeClr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0.82281111412797536"/>
          <c:y val="0.26184639215180072"/>
          <c:w val="0.16464970091904654"/>
          <c:h val="0.50245488576223052"/>
        </c:manualLayout>
      </c:layout>
      <c:overlay val="0"/>
      <c:txPr>
        <a:bodyPr/>
        <a:lstStyle/>
        <a:p>
          <a:pPr>
            <a:defRPr sz="1200">
              <a:solidFill>
                <a:srgbClr val="45B7A1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4F788A"/>
                </a:solidFill>
              </a:defRPr>
            </a:pPr>
            <a:r>
              <a:rPr lang="pl-PL" sz="1600" dirty="0">
                <a:solidFill>
                  <a:srgbClr val="4F788A"/>
                </a:solidFill>
              </a:rPr>
              <a:t>Czy w szkole istnieje problem narkotyków?</a:t>
            </a:r>
          </a:p>
          <a:p>
            <a:pPr>
              <a:defRPr>
                <a:solidFill>
                  <a:srgbClr val="4F788A"/>
                </a:solidFill>
              </a:defRPr>
            </a:pPr>
            <a:r>
              <a:rPr lang="en-US" dirty="0">
                <a:solidFill>
                  <a:srgbClr val="4F788A"/>
                </a:solidFill>
              </a:rPr>
              <a:t> </a:t>
            </a:r>
            <a:r>
              <a:rPr lang="en-US" sz="1400" dirty="0">
                <a:solidFill>
                  <a:srgbClr val="4F788A"/>
                </a:solidFill>
              </a:rPr>
              <a:t>(</a:t>
            </a:r>
            <a:r>
              <a:rPr lang="pl-PL" sz="1400" noProof="0" dirty="0">
                <a:solidFill>
                  <a:srgbClr val="4F788A"/>
                </a:solidFill>
              </a:rPr>
              <a:t>odpowiedzi</a:t>
            </a:r>
            <a:r>
              <a:rPr lang="en-US" sz="1400" dirty="0">
                <a:solidFill>
                  <a:srgbClr val="4F788A"/>
                </a:solidFill>
              </a:rPr>
              <a:t> </a:t>
            </a:r>
            <a:r>
              <a:rPr lang="pl-PL" sz="1400" noProof="0" dirty="0">
                <a:solidFill>
                  <a:srgbClr val="4F788A"/>
                </a:solidFill>
              </a:rPr>
              <a:t>uczniów</a:t>
            </a:r>
            <a:r>
              <a:rPr lang="en-US" sz="1400" dirty="0">
                <a:solidFill>
                  <a:srgbClr val="4F788A"/>
                </a:solidFill>
              </a:rPr>
              <a:t> w %)</a:t>
            </a:r>
            <a:endParaRPr lang="en-US" dirty="0">
              <a:solidFill>
                <a:srgbClr val="4F788A"/>
              </a:solidFill>
            </a:endParaRPr>
          </a:p>
        </c:rich>
      </c:tx>
      <c:overlay val="0"/>
    </c:title>
    <c:autoTitleDeleted val="0"/>
    <c:view3D>
      <c:rotX val="40"/>
      <c:rotY val="52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Czy na terenie naszego miasta można kupić alkohol? (odpowiedzi uczniów w %)</c:v>
                </c:pt>
              </c:strCache>
            </c:strRef>
          </c:tx>
          <c:explosion val="20"/>
          <c:dLbls>
            <c:dLbl>
              <c:idx val="1"/>
              <c:layout>
                <c:manualLayout>
                  <c:x val="-2.2398394833266999E-2"/>
                  <c:y val="-0.22541936524146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F1-4254-A457-99942A908B9C}"/>
                </c:ext>
              </c:extLst>
            </c:dLbl>
            <c:dLbl>
              <c:idx val="2"/>
              <c:layout>
                <c:manualLayout>
                  <c:x val="5.8231690554053368E-2"/>
                  <c:y val="0.12724624439009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F1-4254-A457-99942A908B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7.9500000000000001E-2</c:v>
                </c:pt>
                <c:pt idx="1">
                  <c:v>0.52510000000000001</c:v>
                </c:pt>
                <c:pt idx="2">
                  <c:v>0.39539999999999997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F1-4254-A457-99942A908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rgbClr val="45B7A1"/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bg1">
                    <a:lumMod val="60000"/>
                    <a:lumOff val="40000"/>
                  </a:schemeClr>
                </a:solidFill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200">
                <a:solidFill>
                  <a:schemeClr val="tx1">
                    <a:lumMod val="65000"/>
                  </a:schemeClr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0.78994294983960334"/>
          <c:y val="0.29906011748531436"/>
          <c:w val="0.15214767266344092"/>
          <c:h val="0.58658826300558586"/>
        </c:manualLayout>
      </c:layout>
      <c:overlay val="0"/>
      <c:txPr>
        <a:bodyPr/>
        <a:lstStyle/>
        <a:p>
          <a:pPr>
            <a:defRPr>
              <a:solidFill>
                <a:srgbClr val="45B7A1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4F788A"/>
                </a:solidFill>
              </a:defRPr>
            </a:pPr>
            <a:r>
              <a:rPr lang="pl-PL" sz="1600" dirty="0">
                <a:solidFill>
                  <a:srgbClr val="4F788A"/>
                </a:solidFill>
              </a:rPr>
              <a:t>Czy w szkole istnieje problem dopalaczy?</a:t>
            </a:r>
          </a:p>
          <a:p>
            <a:pPr>
              <a:defRPr>
                <a:solidFill>
                  <a:srgbClr val="4F788A"/>
                </a:solidFill>
              </a:defRPr>
            </a:pPr>
            <a:r>
              <a:rPr lang="en-US" dirty="0">
                <a:solidFill>
                  <a:srgbClr val="4F788A"/>
                </a:solidFill>
              </a:rPr>
              <a:t> </a:t>
            </a:r>
            <a:r>
              <a:rPr lang="en-US" sz="1400" dirty="0">
                <a:solidFill>
                  <a:srgbClr val="4F788A"/>
                </a:solidFill>
              </a:rPr>
              <a:t>(</a:t>
            </a:r>
            <a:r>
              <a:rPr lang="pl-PL" sz="1400" noProof="0" dirty="0">
                <a:solidFill>
                  <a:srgbClr val="4F788A"/>
                </a:solidFill>
              </a:rPr>
              <a:t>odpowiedzi</a:t>
            </a:r>
            <a:r>
              <a:rPr lang="en-US" sz="1400" dirty="0">
                <a:solidFill>
                  <a:srgbClr val="4F788A"/>
                </a:solidFill>
              </a:rPr>
              <a:t> </a:t>
            </a:r>
            <a:r>
              <a:rPr lang="pl-PL" sz="1400" noProof="0" dirty="0">
                <a:solidFill>
                  <a:srgbClr val="4F788A"/>
                </a:solidFill>
              </a:rPr>
              <a:t>uczniów</a:t>
            </a:r>
            <a:r>
              <a:rPr lang="en-US" sz="1400" dirty="0">
                <a:solidFill>
                  <a:srgbClr val="4F788A"/>
                </a:solidFill>
              </a:rPr>
              <a:t> w %)</a:t>
            </a:r>
            <a:endParaRPr lang="en-US" dirty="0">
              <a:solidFill>
                <a:srgbClr val="4F788A"/>
              </a:solidFill>
            </a:endParaRPr>
          </a:p>
        </c:rich>
      </c:tx>
      <c:layout>
        <c:manualLayout>
          <c:xMode val="edge"/>
          <c:yMode val="edge"/>
          <c:x val="0.15363201798837156"/>
          <c:y val="1.7690185512935983E-2"/>
        </c:manualLayout>
      </c:layout>
      <c:overlay val="0"/>
    </c:title>
    <c:autoTitleDeleted val="0"/>
    <c:view3D>
      <c:rotX val="40"/>
      <c:rotY val="52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24293738947038E-2"/>
          <c:y val="0.31556992218078"/>
          <c:w val="0.6988835228321838"/>
          <c:h val="0.57517594511212411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Czy na terenie naszego miasta można kupić alkohol? (odpowiedzi uczniów w %)</c:v>
                </c:pt>
              </c:strCache>
            </c:strRef>
          </c:tx>
          <c:explosion val="16"/>
          <c:dLbls>
            <c:dLbl>
              <c:idx val="0"/>
              <c:layout>
                <c:manualLayout>
                  <c:x val="-5.8706757538580217E-3"/>
                  <c:y val="-6.07177312211716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060530213817066E-2"/>
                      <c:h val="0.101286549707602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844-4DB0-AD3E-245E414A4C4E}"/>
                </c:ext>
              </c:extLst>
            </c:dLbl>
            <c:dLbl>
              <c:idx val="1"/>
              <c:layout>
                <c:manualLayout>
                  <c:x val="-5.9622752992249083E-2"/>
                  <c:y val="-0.248240548878758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44-4DB0-AD3E-245E414A4C4E}"/>
                </c:ext>
              </c:extLst>
            </c:dLbl>
            <c:dLbl>
              <c:idx val="2"/>
              <c:layout>
                <c:manualLayout>
                  <c:x val="6.0393823883009935E-2"/>
                  <c:y val="0.114937422295897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0000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44-4DB0-AD3E-245E414A4C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3.0800000000000001E-2</c:v>
                </c:pt>
                <c:pt idx="1">
                  <c:v>0.5897</c:v>
                </c:pt>
                <c:pt idx="2">
                  <c:v>0.3795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44-4DB0-AD3E-245E414A4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rgbClr val="45B7A1"/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bg1">
                    <a:lumMod val="60000"/>
                    <a:lumOff val="40000"/>
                  </a:schemeClr>
                </a:solidFill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200">
                <a:solidFill>
                  <a:schemeClr val="tx1">
                    <a:lumMod val="65000"/>
                  </a:schemeClr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0.78994294983960334"/>
          <c:y val="0.29906011748531436"/>
          <c:w val="0.15214767266344092"/>
          <c:h val="0.5865882630055858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4F788A"/>
                </a:solidFill>
              </a:defRPr>
            </a:pPr>
            <a:r>
              <a:rPr lang="pl-PL" sz="1600" baseline="0" dirty="0">
                <a:solidFill>
                  <a:srgbClr val="4F788A"/>
                </a:solidFill>
              </a:rPr>
              <a:t>Czy czujesz się bezpiecznie?</a:t>
            </a:r>
          </a:p>
          <a:p>
            <a:pPr>
              <a:defRPr>
                <a:solidFill>
                  <a:srgbClr val="4F788A"/>
                </a:solidFill>
              </a:defRPr>
            </a:pPr>
            <a:r>
              <a:rPr lang="pl-PL" sz="1400" baseline="0" dirty="0">
                <a:solidFill>
                  <a:srgbClr val="4F788A"/>
                </a:solidFill>
              </a:rPr>
              <a:t>(odpowiedzi uczniów w %)</a:t>
            </a:r>
            <a:endParaRPr lang="pl-PL" sz="1400" dirty="0">
              <a:solidFill>
                <a:srgbClr val="4F788A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487238736306287"/>
          <c:y val="0.24969523372510247"/>
          <c:w val="0.70558481625203551"/>
          <c:h val="0.71726181043230219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w domu</c:v>
                </c:pt>
                <c:pt idx="1">
                  <c:v>w szkole</c:v>
                </c:pt>
                <c:pt idx="2">
                  <c:v>w drodze do szkoły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0.98060000000000003</c:v>
                </c:pt>
                <c:pt idx="1">
                  <c:v>0.95079999999999998</c:v>
                </c:pt>
                <c:pt idx="2">
                  <c:v>0.94589999999999996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3-49AE-A0DE-5882053E218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52036318426704E-2"/>
                  <c:y val="-2.1017164833969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63-49AE-A0DE-5882053E2182}"/>
                </c:ext>
              </c:extLst>
            </c:dLbl>
            <c:dLbl>
              <c:idx val="1"/>
              <c:layout>
                <c:manualLayout>
                  <c:x val="9.3567251461988299E-2"/>
                  <c:y val="-2.7035145689396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63-49AE-A0DE-5882053E2182}"/>
                </c:ext>
              </c:extLst>
            </c:dLbl>
            <c:dLbl>
              <c:idx val="2"/>
              <c:layout>
                <c:manualLayout>
                  <c:x val="9.5693779904306067E-2"/>
                  <c:y val="-3.0039050765995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63-49AE-A0DE-5882053E21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w domu</c:v>
                </c:pt>
                <c:pt idx="1">
                  <c:v>w szkole</c:v>
                </c:pt>
                <c:pt idx="2">
                  <c:v>w drodze do szkoły</c:v>
                </c:pt>
              </c:strCache>
            </c:strRef>
          </c:cat>
          <c:val>
            <c:numRef>
              <c:f>Arkusz1!$C$2:$C$4</c:f>
              <c:numCache>
                <c:formatCode>0.00%</c:formatCode>
                <c:ptCount val="3"/>
                <c:pt idx="0">
                  <c:v>1.9400000000000001E-2</c:v>
                </c:pt>
                <c:pt idx="1">
                  <c:v>4.9200000000000001E-2</c:v>
                </c:pt>
                <c:pt idx="2">
                  <c:v>5.4100000000000002E-2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63-49AE-A0DE-5882053E21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72028416"/>
        <c:axId val="189125120"/>
        <c:axId val="0"/>
      </c:bar3DChart>
      <c:catAx>
        <c:axId val="1720284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4F788A"/>
                </a:solidFill>
              </a:defRPr>
            </a:pPr>
            <a:endParaRPr lang="pl-PL"/>
          </a:p>
        </c:txPr>
        <c:crossAx val="189125120"/>
        <c:crosses val="autoZero"/>
        <c:auto val="1"/>
        <c:lblAlgn val="ctr"/>
        <c:lblOffset val="100"/>
        <c:noMultiLvlLbl val="0"/>
      </c:catAx>
      <c:valAx>
        <c:axId val="189125120"/>
        <c:scaling>
          <c:orientation val="minMax"/>
          <c:min val="0.5"/>
        </c:scaling>
        <c:delete val="1"/>
        <c:axPos val="b"/>
        <c:numFmt formatCode="0%" sourceLinked="1"/>
        <c:majorTickMark val="none"/>
        <c:minorTickMark val="none"/>
        <c:tickLblPos val="nextTo"/>
        <c:crossAx val="17202841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200">
                <a:solidFill>
                  <a:srgbClr val="45B7A1"/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bg1">
                    <a:lumMod val="60000"/>
                    <a:lumOff val="40000"/>
                  </a:schemeClr>
                </a:solidFill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4F788A"/>
                </a:solidFill>
              </a:defRPr>
            </a:pPr>
            <a:r>
              <a:rPr lang="pl-PL" sz="1600" dirty="0">
                <a:solidFill>
                  <a:srgbClr val="4F788A"/>
                </a:solidFill>
              </a:rPr>
              <a:t>Jak wolisz się uczyć?</a:t>
            </a:r>
          </a:p>
          <a:p>
            <a:pPr>
              <a:defRPr>
                <a:solidFill>
                  <a:srgbClr val="4F788A"/>
                </a:solidFill>
              </a:defRPr>
            </a:pPr>
            <a:r>
              <a:rPr lang="en-US" dirty="0">
                <a:solidFill>
                  <a:srgbClr val="4F788A"/>
                </a:solidFill>
              </a:rPr>
              <a:t> </a:t>
            </a:r>
            <a:r>
              <a:rPr lang="en-US" sz="1400" dirty="0">
                <a:solidFill>
                  <a:srgbClr val="4F788A"/>
                </a:solidFill>
              </a:rPr>
              <a:t>(</a:t>
            </a:r>
            <a:r>
              <a:rPr lang="en-US" sz="1400" dirty="0" err="1">
                <a:solidFill>
                  <a:srgbClr val="4F788A"/>
                </a:solidFill>
              </a:rPr>
              <a:t>odpowiedzi</a:t>
            </a:r>
            <a:r>
              <a:rPr lang="en-US" sz="1400" dirty="0">
                <a:solidFill>
                  <a:srgbClr val="4F788A"/>
                </a:solidFill>
              </a:rPr>
              <a:t> </a:t>
            </a:r>
            <a:r>
              <a:rPr lang="en-US" sz="1400" dirty="0" err="1">
                <a:solidFill>
                  <a:srgbClr val="4F788A"/>
                </a:solidFill>
              </a:rPr>
              <a:t>uczniów</a:t>
            </a:r>
            <a:r>
              <a:rPr lang="en-US" sz="1400" dirty="0">
                <a:solidFill>
                  <a:srgbClr val="4F788A"/>
                </a:solidFill>
              </a:rPr>
              <a:t> w %)</a:t>
            </a:r>
            <a:endParaRPr lang="en-US" dirty="0">
              <a:solidFill>
                <a:srgbClr val="4F788A"/>
              </a:solidFill>
            </a:endParaRPr>
          </a:p>
        </c:rich>
      </c:tx>
      <c:overlay val="0"/>
    </c:title>
    <c:autoTitleDeleted val="0"/>
    <c:view3D>
      <c:rotX val="40"/>
      <c:rotY val="52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Czy na terenie naszego miasta można kupić alkohol? (odpowiedzi uczniów w %)</c:v>
                </c:pt>
              </c:strCache>
            </c:strRef>
          </c:tx>
          <c:explosion val="16"/>
          <c:dLbls>
            <c:dLbl>
              <c:idx val="0"/>
              <c:layout>
                <c:manualLayout>
                  <c:x val="-3.4540780901449311E-2"/>
                  <c:y val="-0.232628960595611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34-4DAF-A35C-99B0AA88CDD8}"/>
                </c:ext>
              </c:extLst>
            </c:dLbl>
            <c:dLbl>
              <c:idx val="1"/>
              <c:layout>
                <c:manualLayout>
                  <c:x val="2.2117990410673374E-2"/>
                  <c:y val="0.11948844629715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34-4DAF-A35C-99B0AA88C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stacjonarnie w szkole</c:v>
                </c:pt>
                <c:pt idx="1">
                  <c:v>zdalnie w domu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0.68310000000000004</c:v>
                </c:pt>
                <c:pt idx="1">
                  <c:v>0.31690000000000002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34-4DAF-A35C-99B0AA88C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rgbClr val="45B7A1"/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bg1">
                    <a:lumMod val="60000"/>
                    <a:lumOff val="40000"/>
                  </a:schemeClr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0.67945730517268821"/>
          <c:y val="0.29906011748531436"/>
          <c:w val="0.26263347006577276"/>
          <c:h val="0.5865882630055858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286000" y="4038600"/>
            <a:ext cx="64008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pl-PL" altLang="pl-PL" noProof="0"/>
              <a:t>Kliknij, aby edytować styl</a:t>
            </a:r>
            <a:endParaRPr lang="en-US" altLang="pl-PL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67000" y="4800600"/>
            <a:ext cx="6070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pl-PL" altLang="pl-PL" noProof="0"/>
              <a:t>Kliknij, aby edytować styl wzorca podtytułu</a:t>
            </a:r>
            <a:endParaRPr lang="en-US" altLang="pl-PL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1371600" cy="152400"/>
          </a:xfrm>
        </p:spPr>
        <p:txBody>
          <a:bodyPr/>
          <a:lstStyle>
            <a:lvl1pPr>
              <a:defRPr/>
            </a:lvl1pPr>
          </a:lstStyle>
          <a:p>
            <a:endParaRPr lang="en-US" altLang="pl-PL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419600" y="6553200"/>
            <a:ext cx="838200" cy="152400"/>
          </a:xfrm>
        </p:spPr>
        <p:txBody>
          <a:bodyPr/>
          <a:lstStyle>
            <a:lvl1pPr>
              <a:defRPr/>
            </a:lvl1pPr>
          </a:lstStyle>
          <a:p>
            <a:fld id="{AF0E8B59-5FC5-414A-8AFF-655C7B1D3443}" type="slidenum">
              <a:rPr lang="en-US" altLang="pl-PL"/>
              <a:pPr/>
              <a:t>‹#›</a:t>
            </a:fld>
            <a:endParaRPr lang="en-US" altLang="pl-PL" dirty="0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white">
          <a:xfrm>
            <a:off x="7239000" y="0"/>
            <a:ext cx="153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l-PL" sz="2400" b="1" i="1" dirty="0">
                <a:solidFill>
                  <a:srgbClr val="CC0000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 dirty="0"/>
              <a:t>www.themegallery.com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A5995-A250-4F0A-88A4-053F42940192}" type="slidenum">
              <a:rPr lang="en-US" altLang="pl-PL"/>
              <a:pPr/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38144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057400" cy="57912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019800" cy="5791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 dirty="0"/>
              <a:t>www.themegallery.com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26178-F0C6-45F7-AEA5-364E342BEC5E}" type="slidenum">
              <a:rPr lang="en-US" altLang="pl-PL"/>
              <a:pPr/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26745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 dirty="0"/>
              <a:t>www.themegallery.com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049A3-3A98-4564-A287-245DDED9F074}" type="slidenum">
              <a:rPr lang="en-US" altLang="pl-PL"/>
              <a:pPr/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8815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 dirty="0"/>
              <a:t>www.themegallery.com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FC76-6B5E-4498-B11F-EE8AAF777FE1}" type="slidenum">
              <a:rPr lang="en-US" altLang="pl-PL"/>
              <a:pPr/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108798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 dirty="0"/>
              <a:t>www.themegallery.com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EBFD8-2056-4408-A83C-F4E93F3F0F75}" type="slidenum">
              <a:rPr lang="en-US" altLang="pl-PL"/>
              <a:pPr/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315934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 dirty="0"/>
              <a:t>www.themegallery.com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7F1B5-731E-44CD-B8ED-13617EF096A7}" type="slidenum">
              <a:rPr lang="en-US" altLang="pl-PL"/>
              <a:pPr/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6585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 dirty="0"/>
              <a:t>www.themegallery.com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2EC26-5BBF-4F9F-A55A-5E98779454D9}" type="slidenum">
              <a:rPr lang="en-US" altLang="pl-PL"/>
              <a:pPr/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16870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 dirty="0"/>
              <a:t>www.themegallery.com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14995-3695-477A-BABF-BD38BB0D1D74}" type="slidenum">
              <a:rPr lang="en-US" altLang="pl-PL"/>
              <a:pPr/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222970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 dirty="0"/>
              <a:t>www.themegallery.com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8AB84-CE8E-4A1E-AF9E-1D59B588A655}" type="slidenum">
              <a:rPr lang="en-US" altLang="pl-PL"/>
              <a:pPr/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2244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l-PL" dirty="0"/>
              <a:t>www.themegallery.com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A242-98DB-4627-AA43-335E6FA63527}" type="slidenum">
              <a:rPr lang="en-US" altLang="pl-PL"/>
              <a:pPr/>
              <a:t>‹#›</a:t>
            </a:fld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32292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l-P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24700" y="152400"/>
            <a:ext cx="1790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pl-PL" dirty="0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537325"/>
            <a:ext cx="129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B4CC162E-6605-4C5D-B938-0183FBFE8B60}" type="slidenum">
              <a:rPr lang="en-US" altLang="pl-PL"/>
              <a:pPr/>
              <a:t>‹#›</a:t>
            </a:fld>
            <a:endParaRPr lang="en-US" altLang="pl-PL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0" y="1109663"/>
            <a:ext cx="8229600" cy="33337"/>
            <a:chOff x="0" y="747"/>
            <a:chExt cx="5184" cy="21"/>
          </a:xfrm>
        </p:grpSpPr>
        <p:sp>
          <p:nvSpPr>
            <p:cNvPr id="1071" name="Line 47"/>
            <p:cNvSpPr>
              <a:spLocks noChangeShapeType="1"/>
            </p:cNvSpPr>
            <p:nvPr/>
          </p:nvSpPr>
          <p:spPr bwMode="auto">
            <a:xfrm flipH="1">
              <a:off x="0" y="747"/>
              <a:ext cx="51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072" name="Line 48"/>
            <p:cNvSpPr>
              <a:spLocks noChangeShapeType="1"/>
            </p:cNvSpPr>
            <p:nvPr/>
          </p:nvSpPr>
          <p:spPr bwMode="auto">
            <a:xfrm>
              <a:off x="0" y="768"/>
              <a:ext cx="228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 dirty="0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115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403442" y="2204864"/>
            <a:ext cx="6400800" cy="1944216"/>
          </a:xfrm>
        </p:spPr>
        <p:txBody>
          <a:bodyPr/>
          <a:lstStyle/>
          <a:p>
            <a:r>
              <a:rPr lang="pl-PL" altLang="pl-PL" sz="2800" dirty="0">
                <a:latin typeface="Calibri" panose="020F0502020204030204" pitchFamily="34" charset="0"/>
              </a:rPr>
              <a:t>Diagnoza środowiskowa używania środków psychoaktywnych, bezpieczeństwa i zachowań agresywnych oraz reakcji na naukę zdalną wśród młodzieży szkół chełmińskich,                      w wieku 11-20 lat.</a:t>
            </a:r>
            <a:endParaRPr lang="en-US" altLang="pl-PL" sz="2800" dirty="0">
              <a:latin typeface="Calibri" panose="020F0502020204030204" pitchFamily="34" charset="0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737713" y="4726868"/>
            <a:ext cx="6070600" cy="572616"/>
          </a:xfrm>
        </p:spPr>
        <p:txBody>
          <a:bodyPr/>
          <a:lstStyle/>
          <a:p>
            <a:r>
              <a:rPr lang="pl-PL" altLang="pl-PL" sz="1600" dirty="0">
                <a:latin typeface="Calibri" panose="020F0502020204030204" pitchFamily="34" charset="0"/>
              </a:rPr>
              <a:t>Diagnozę przygotowali i opracowali</a:t>
            </a:r>
          </a:p>
          <a:p>
            <a:r>
              <a:rPr lang="pl-PL" altLang="pl-PL" sz="1600" dirty="0">
                <a:latin typeface="Calibri" panose="020F0502020204030204" pitchFamily="34" charset="0"/>
              </a:rPr>
              <a:t>Aleksandra Głowacka i Tomasz Harłoziński</a:t>
            </a:r>
            <a:endParaRPr lang="en-US" altLang="pl-PL" sz="1600" dirty="0">
              <a:latin typeface="Calibri" panose="020F0502020204030204" pitchFamily="34" charset="0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black">
          <a:xfrm>
            <a:off x="2425700" y="5013176"/>
            <a:ext cx="152400" cy="22860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 uiExpand="1" build="p"/>
      <p:bldP spid="5939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4"/>
          <p:cNvSpPr>
            <a:spLocks noChangeArrowheads="1"/>
          </p:cNvSpPr>
          <p:nvPr/>
        </p:nvSpPr>
        <p:spPr bwMode="gray">
          <a:xfrm>
            <a:off x="1043608" y="1268760"/>
            <a:ext cx="6912768" cy="511256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D161A115-F97D-4A60-8E96-B4913DE2F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272437"/>
              </p:ext>
            </p:extLst>
          </p:nvPr>
        </p:nvGraphicFramePr>
        <p:xfrm>
          <a:off x="1367644" y="1772816"/>
          <a:ext cx="62646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541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4"/>
          <p:cNvSpPr>
            <a:spLocks noChangeArrowheads="1"/>
          </p:cNvSpPr>
          <p:nvPr/>
        </p:nvSpPr>
        <p:spPr bwMode="gray">
          <a:xfrm>
            <a:off x="1115616" y="1268760"/>
            <a:ext cx="6912768" cy="511256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5BC838C2-E859-4D0B-94B8-E5A28F910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5697509"/>
              </p:ext>
            </p:extLst>
          </p:nvPr>
        </p:nvGraphicFramePr>
        <p:xfrm>
          <a:off x="1447378" y="1844824"/>
          <a:ext cx="6076950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391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467544" y="1556792"/>
            <a:ext cx="8280920" cy="4389701"/>
            <a:chOff x="1104" y="1327"/>
            <a:chExt cx="3504" cy="780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327"/>
              <a:ext cx="3504" cy="72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2" y="1456"/>
              <a:ext cx="441" cy="434"/>
            </a:xfrm>
            <a:prstGeom prst="roundRect">
              <a:avLst>
                <a:gd name="adj" fmla="val 11921"/>
              </a:avLst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vert270" wrap="none" anchor="ctr"/>
            <a:lstStyle/>
            <a:p>
              <a:pPr algn="ctr"/>
              <a:r>
                <a:rPr lang="pl-PL" dirty="0"/>
                <a:t>Narkotyki</a:t>
              </a: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716" y="1350"/>
              <a:ext cx="2812" cy="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pl-PL" altLang="pl-PL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Blisko 8% badanej populacji, co stanowi 160 osób, uważa że istnieje problem narkotyków w szkołach. 179 uczniów odpowiedziało, że są one dostępne na terenie jego placówki. 66% odpowiedziało, że zna przepisy dotyczące konsekwencji używania lub sprzedaży środków psychoaktywnych w szkołach co, jak w przypadku dopalaczy, sugeruje że blisko 30% takich procedur nie zna.</a:t>
              </a:r>
            </a:p>
            <a:p>
              <a:pPr algn="just" eaLnBrk="0" hangingPunct="0"/>
              <a:r>
                <a:rPr lang="pl-PL" altLang="pl-PL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40% badanych w różnym wieku odpowiedziało, że na terenie szkoły uczniowie palą papierosy.</a:t>
              </a:r>
            </a:p>
            <a:p>
              <a:pPr algn="just" eaLnBrk="0" hangingPunct="0"/>
              <a:r>
                <a:rPr lang="pl-PL" altLang="pl-PL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77,3% zadeklarowało, że w szkole jest osoba, do której mogą zwrócić się po pomoc.</a:t>
              </a:r>
            </a:p>
            <a:p>
              <a:pPr algn="just" eaLnBrk="0" hangingPunct="0"/>
              <a:r>
                <a:rPr lang="pl-PL" altLang="pl-PL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Tylko 35% deklaruje, że rodzice są włączeni w działania profilaktyczne w szkołach.</a:t>
              </a:r>
            </a:p>
            <a:p>
              <a:pPr algn="just" eaLnBrk="0" hangingPunct="0"/>
              <a:r>
                <a:rPr lang="pl-PL" altLang="pl-PL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Szeroki katalog środków uzależniających, wymienionych przez ankietowanych                w pytaniu otwartym,  świadczy z jednej strony o wzrastającej świadomości młodzieży daleko wykraczającej poza narkotyki, z drugiej jednak na mnogość silnie uzależniających substancji psychoaktywnych znanych młodym ludziom. Uwagę zwracają substancje nowe, o nazwach precyzyjnie wymienianych jak i ogólnodostępne; syropy, benzyna, dezodoranty, tabletki przeciwbólowe. Pojawiło się też „cięcie się” jako działanie uzależniające, będące sposobem regulacji emocji, co stanowi bardzo niepokojący sygnał wskazujący konieczność głębokiej analizy i refleksji pedagogicznej.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45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4"/>
          <p:cNvSpPr>
            <a:spLocks noChangeArrowheads="1"/>
          </p:cNvSpPr>
          <p:nvPr/>
        </p:nvSpPr>
        <p:spPr bwMode="gray">
          <a:xfrm>
            <a:off x="1115616" y="1268760"/>
            <a:ext cx="6912768" cy="511256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95789838-BD58-4F07-B004-2C7D75F55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2692139"/>
              </p:ext>
            </p:extLst>
          </p:nvPr>
        </p:nvGraphicFramePr>
        <p:xfrm>
          <a:off x="1525587" y="2033587"/>
          <a:ext cx="6092825" cy="34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515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467544" y="2062359"/>
            <a:ext cx="8280920" cy="3238856"/>
            <a:chOff x="1104" y="1327"/>
            <a:chExt cx="3504" cy="65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327"/>
              <a:ext cx="3504" cy="65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2" y="1430"/>
              <a:ext cx="441" cy="434"/>
            </a:xfrm>
            <a:prstGeom prst="roundRect">
              <a:avLst>
                <a:gd name="adj" fmla="val 11921"/>
              </a:avLst>
            </a:prstGeom>
            <a:solidFill>
              <a:srgbClr val="008000"/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vert270" wrap="none" anchor="ctr"/>
            <a:lstStyle/>
            <a:p>
              <a:pPr algn="ctr"/>
              <a:r>
                <a:rPr lang="pl-PL" dirty="0"/>
                <a:t>Dopalacze</a:t>
              </a: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716" y="1457"/>
              <a:ext cx="28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pl-PL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Po wzroście popularności dopalaczy w latach ubiegłych w aktualnym badaniu tylko 3% uczniów wskazało na problem dopalaczy w szkołach, ale już 33% ankietowanych uważa, że są one dostępne na terenie Chełmna. 67,4% wskazuje,  że w szkołach są jasne zasady i procedury dotyczące dopalaczy, blisko 62% ankietowanych zna osoby i sposoby pomocy uzależnionym. 60% wskazuje na konieczność prowadzenia zajęć                               z profilaktyki uzależnień dla wszystkich uczniów.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399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4"/>
          <p:cNvSpPr>
            <a:spLocks noChangeArrowheads="1"/>
          </p:cNvSpPr>
          <p:nvPr/>
        </p:nvSpPr>
        <p:spPr bwMode="gray">
          <a:xfrm>
            <a:off x="1115616" y="1268760"/>
            <a:ext cx="6912768" cy="511256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C343437-95E7-4525-8050-D6288CC19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3457470"/>
              </p:ext>
            </p:extLst>
          </p:nvPr>
        </p:nvGraphicFramePr>
        <p:xfrm>
          <a:off x="1525587" y="1927671"/>
          <a:ext cx="6092825" cy="3805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881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467544" y="2062352"/>
            <a:ext cx="8280920" cy="3238856"/>
            <a:chOff x="1104" y="1327"/>
            <a:chExt cx="3504" cy="65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327"/>
              <a:ext cx="3504" cy="65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2" y="1430"/>
              <a:ext cx="441" cy="434"/>
            </a:xfrm>
            <a:prstGeom prst="roundRect">
              <a:avLst>
                <a:gd name="adj" fmla="val 11921"/>
              </a:avLst>
            </a:prstGeom>
            <a:solidFill>
              <a:srgbClr val="1D208F"/>
            </a:solidFill>
            <a:ln w="3810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vert270" wrap="none" anchor="ctr"/>
            <a:lstStyle/>
            <a:p>
              <a:pPr algn="ctr"/>
              <a:r>
                <a:rPr lang="pl-PL" dirty="0"/>
                <a:t>Bezpieczeństwo </a:t>
              </a:r>
            </a:p>
            <a:p>
              <a:pPr algn="ctr"/>
              <a:r>
                <a:rPr lang="pl-PL" dirty="0"/>
                <a:t>i agresja</a:t>
              </a: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716" y="1356"/>
              <a:ext cx="2812" cy="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pl-PL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96% (490 odpowiedzi) uczniów szkół podstawowych czuje się bezpiecznie                     w drodze do szkoły, 94% w szkole, a 99,8% w domu. Odpowiednio 20 uczniów odczuwa zagrożenie w drodze do szkoły, 30 czuje się zagrożonych agresją w szkole, a jeden z uczniów szkoły podstawowej zasygnalizował przemoc domową. </a:t>
              </a:r>
            </a:p>
            <a:p>
              <a:pPr algn="just" eaLnBrk="0" hangingPunct="0"/>
              <a:r>
                <a:rPr lang="pl-PL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 populacji ankietowanych uczniów szkół ponadpodstawowych już 30 osób niepełnoletnich i 8 pełnoletnich odpowiedziało, że nie czuje się bezpiecznie w domu, sygnalizując przemoc psychiczną i fizyczną. </a:t>
              </a:r>
            </a:p>
            <a:p>
              <a:pPr algn="just" eaLnBrk="0" hangingPunct="0"/>
              <a:r>
                <a:rPr lang="pl-PL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To już blisko 7% badanych, 39 uczniów bez poczucia bezpieczeństwa w domu rodzinnym. Specyfika zjawiska i złożoność procesów wiktymizacji, szczególnie wobec dzieci, pozwala przypuszczać, że to tylko częściowy obraz przemocy domowej.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4"/>
          <p:cNvSpPr>
            <a:spLocks noChangeArrowheads="1"/>
          </p:cNvSpPr>
          <p:nvPr/>
        </p:nvSpPr>
        <p:spPr bwMode="gray">
          <a:xfrm>
            <a:off x="1115616" y="1268760"/>
            <a:ext cx="6912768" cy="511256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DF3AC99B-2A8F-4FCF-BDA2-F894853EA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655573"/>
              </p:ext>
            </p:extLst>
          </p:nvPr>
        </p:nvGraphicFramePr>
        <p:xfrm>
          <a:off x="1585912" y="1649442"/>
          <a:ext cx="5972175" cy="422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447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467544" y="1772816"/>
            <a:ext cx="8280920" cy="3815236"/>
            <a:chOff x="1104" y="1327"/>
            <a:chExt cx="3504" cy="715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327"/>
              <a:ext cx="3504" cy="71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2" y="1430"/>
              <a:ext cx="441" cy="434"/>
            </a:xfrm>
            <a:prstGeom prst="roundRect">
              <a:avLst>
                <a:gd name="adj" fmla="val 11921"/>
              </a:avLst>
            </a:prstGeom>
            <a:solidFill>
              <a:srgbClr val="990033"/>
            </a:solidFill>
            <a:ln w="3810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vert270" wrap="none" anchor="ctr"/>
            <a:lstStyle/>
            <a:p>
              <a:pPr algn="ctr"/>
              <a:r>
                <a:rPr lang="pl-PL" dirty="0"/>
                <a:t>Nauka zdalna</a:t>
              </a: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716" y="1378"/>
              <a:ext cx="2812" cy="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pl-PL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Blisko 70% uczniów szkół podstawowych woli uczyć się stacjonarnie, 155 odpowiedziało, że preferuje naukę na odległość. Jednocześnie 16,3%                    (83 osoby) odpowiedziało, że nie miało z kim porozmawiać w tym okresie              o swoich problemach, a 41 uczniów nie udzieliło na to pytanie odpowiedzi. </a:t>
              </a:r>
            </a:p>
            <a:p>
              <a:pPr algn="just" eaLnBrk="0" hangingPunct="0"/>
              <a:r>
                <a:rPr lang="pl-PL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30% dzieci deklaruje, że po powrocie do szkoły spędza więcej czasu przed komputerem.</a:t>
              </a:r>
            </a:p>
            <a:p>
              <a:pPr algn="just" eaLnBrk="0" hangingPunct="0"/>
              <a:r>
                <a:rPr lang="pl-PL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Uczniowie niepełnoletni preferują naukę stacjonarną w 71%, a pełnoletni                       w 59%. Blisko 45% uczniów szkół średnich odpowiedziało, że nie miało                   w tym czasie z kim porozmawiać wskazując jednocześnie bardzo wiele czynników sprawiających problemy. Obok przewidywalnych takich jak: zrywane łącza, braki w sprzęcie, zbyt duże obciążenie czy trudności                         w rozumieniu treści, pojawiły się poczucie przytłoczenia, przepracowanie, izolacja, stany lękowe, samotność, nuda, brak zaufania i depresja.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162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4"/>
          <p:cNvSpPr>
            <a:spLocks noChangeArrowheads="1"/>
          </p:cNvSpPr>
          <p:nvPr/>
        </p:nvSpPr>
        <p:spPr bwMode="gray">
          <a:xfrm>
            <a:off x="1115616" y="1268760"/>
            <a:ext cx="6912768" cy="511256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77C7B0FE-BE63-4EC5-9A03-6A046D9CD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102639"/>
              </p:ext>
            </p:extLst>
          </p:nvPr>
        </p:nvGraphicFramePr>
        <p:xfrm>
          <a:off x="1525905" y="1971674"/>
          <a:ext cx="6092190" cy="368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929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latin typeface="Calibri" panose="020F0502020204030204" pitchFamily="34" charset="0"/>
              </a:rPr>
              <a:t>Zagadnienia</a:t>
            </a:r>
            <a:endParaRPr lang="en-US" altLang="pl-PL" dirty="0">
              <a:latin typeface="Calibri" panose="020F0502020204030204" pitchFamily="34" charset="0"/>
            </a:endParaRPr>
          </a:p>
        </p:txBody>
      </p:sp>
      <p:grpSp>
        <p:nvGrpSpPr>
          <p:cNvPr id="41077" name="Group 117"/>
          <p:cNvGrpSpPr>
            <a:grpSpLocks/>
          </p:cNvGrpSpPr>
          <p:nvPr/>
        </p:nvGrpSpPr>
        <p:grpSpPr bwMode="auto">
          <a:xfrm>
            <a:off x="1905000" y="2963416"/>
            <a:ext cx="5835352" cy="609600"/>
            <a:chOff x="1263" y="1881"/>
            <a:chExt cx="3630" cy="384"/>
          </a:xfrm>
        </p:grpSpPr>
        <p:grpSp>
          <p:nvGrpSpPr>
            <p:cNvPr id="41078" name="Group 118"/>
            <p:cNvGrpSpPr>
              <a:grpSpLocks/>
            </p:cNvGrpSpPr>
            <p:nvPr/>
          </p:nvGrpSpPr>
          <p:grpSpPr bwMode="auto">
            <a:xfrm>
              <a:off x="1263" y="1881"/>
              <a:ext cx="384" cy="384"/>
              <a:chOff x="816" y="1872"/>
              <a:chExt cx="384" cy="384"/>
            </a:xfrm>
          </p:grpSpPr>
          <p:sp>
            <p:nvSpPr>
              <p:cNvPr id="41079" name="Oval 119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 dirty="0"/>
              </a:p>
            </p:txBody>
          </p:sp>
          <p:sp>
            <p:nvSpPr>
              <p:cNvPr id="41080" name="Oval 120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 dirty="0"/>
              </a:p>
            </p:txBody>
          </p:sp>
          <p:sp>
            <p:nvSpPr>
              <p:cNvPr id="41081" name="Oval 121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pl-PL" dirty="0"/>
              </a:p>
            </p:txBody>
          </p:sp>
          <p:sp>
            <p:nvSpPr>
              <p:cNvPr id="41082" name="Oval 122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pl-PL" dirty="0"/>
              </a:p>
            </p:txBody>
          </p:sp>
          <p:sp>
            <p:nvSpPr>
              <p:cNvPr id="41083" name="Oval 123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pl-PL" dirty="0"/>
              </a:p>
            </p:txBody>
          </p:sp>
          <p:sp>
            <p:nvSpPr>
              <p:cNvPr id="41084" name="Oval 124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pl-PL" dirty="0"/>
              </a:p>
            </p:txBody>
          </p:sp>
          <p:sp>
            <p:nvSpPr>
              <p:cNvPr id="41085" name="Oval 125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pl-PL" dirty="0"/>
              </a:p>
            </p:txBody>
          </p:sp>
          <p:sp>
            <p:nvSpPr>
              <p:cNvPr id="41086" name="Oval 126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pl-PL" dirty="0"/>
              </a:p>
            </p:txBody>
          </p:sp>
          <p:sp>
            <p:nvSpPr>
              <p:cNvPr id="41087" name="Oval 127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pl-PL" dirty="0"/>
              </a:p>
            </p:txBody>
          </p:sp>
        </p:grpSp>
        <p:sp>
          <p:nvSpPr>
            <p:cNvPr id="41088" name="Line 128"/>
            <p:cNvSpPr>
              <a:spLocks noChangeShapeType="1"/>
            </p:cNvSpPr>
            <p:nvPr/>
          </p:nvSpPr>
          <p:spPr bwMode="auto">
            <a:xfrm>
              <a:off x="1584" y="2235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41089" name="Text Box 129"/>
            <p:cNvSpPr txBox="1">
              <a:spLocks noChangeArrowheads="1"/>
            </p:cNvSpPr>
            <p:nvPr/>
          </p:nvSpPr>
          <p:spPr bwMode="auto">
            <a:xfrm>
              <a:off x="1728" y="1899"/>
              <a:ext cx="31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pl-PL" altLang="pl-PL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Populacja i próba</a:t>
              </a:r>
              <a:endPara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90" name="Text Box 130"/>
            <p:cNvSpPr txBox="1">
              <a:spLocks noChangeArrowheads="1"/>
            </p:cNvSpPr>
            <p:nvPr/>
          </p:nvSpPr>
          <p:spPr bwMode="gray">
            <a:xfrm>
              <a:off x="1344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pl-PL" sz="2400" b="1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41091" name="Group 131"/>
          <p:cNvGrpSpPr>
            <a:grpSpLocks/>
          </p:cNvGrpSpPr>
          <p:nvPr/>
        </p:nvGrpSpPr>
        <p:grpSpPr bwMode="auto">
          <a:xfrm>
            <a:off x="1907704" y="4619600"/>
            <a:ext cx="5832648" cy="609600"/>
            <a:chOff x="1275" y="3015"/>
            <a:chExt cx="3603" cy="384"/>
          </a:xfrm>
        </p:grpSpPr>
        <p:grpSp>
          <p:nvGrpSpPr>
            <p:cNvPr id="41092" name="Group 132"/>
            <p:cNvGrpSpPr>
              <a:grpSpLocks/>
            </p:cNvGrpSpPr>
            <p:nvPr/>
          </p:nvGrpSpPr>
          <p:grpSpPr bwMode="auto">
            <a:xfrm>
              <a:off x="1275" y="3015"/>
              <a:ext cx="384" cy="384"/>
              <a:chOff x="816" y="1872"/>
              <a:chExt cx="384" cy="384"/>
            </a:xfrm>
          </p:grpSpPr>
          <p:sp>
            <p:nvSpPr>
              <p:cNvPr id="41093" name="Oval 13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 dirty="0"/>
              </a:p>
            </p:txBody>
          </p:sp>
          <p:sp>
            <p:nvSpPr>
              <p:cNvPr id="41094" name="Oval 13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 dirty="0"/>
              </a:p>
            </p:txBody>
          </p:sp>
          <p:sp>
            <p:nvSpPr>
              <p:cNvPr id="41095" name="Oval 13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pl-PL" dirty="0"/>
              </a:p>
            </p:txBody>
          </p:sp>
          <p:sp>
            <p:nvSpPr>
              <p:cNvPr id="41096" name="Oval 13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pl-PL" dirty="0"/>
              </a:p>
            </p:txBody>
          </p:sp>
          <p:sp>
            <p:nvSpPr>
              <p:cNvPr id="41097" name="Oval 13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pl-PL" dirty="0"/>
              </a:p>
            </p:txBody>
          </p:sp>
          <p:sp>
            <p:nvSpPr>
              <p:cNvPr id="41098" name="Oval 13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pl-PL" dirty="0"/>
              </a:p>
            </p:txBody>
          </p:sp>
          <p:sp>
            <p:nvSpPr>
              <p:cNvPr id="41099" name="Oval 13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pl-PL" dirty="0"/>
              </a:p>
            </p:txBody>
          </p:sp>
          <p:sp>
            <p:nvSpPr>
              <p:cNvPr id="41100" name="Oval 14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pl-PL" dirty="0"/>
              </a:p>
            </p:txBody>
          </p:sp>
          <p:sp>
            <p:nvSpPr>
              <p:cNvPr id="41101" name="Oval 14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pl-PL" dirty="0"/>
              </a:p>
            </p:txBody>
          </p:sp>
        </p:grpSp>
        <p:sp>
          <p:nvSpPr>
            <p:cNvPr id="41102" name="Line 142"/>
            <p:cNvSpPr>
              <a:spLocks noChangeShapeType="1"/>
            </p:cNvSpPr>
            <p:nvPr/>
          </p:nvSpPr>
          <p:spPr bwMode="auto">
            <a:xfrm>
              <a:off x="1584" y="3373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41103" name="Text Box 143"/>
            <p:cNvSpPr txBox="1">
              <a:spLocks noChangeArrowheads="1"/>
            </p:cNvSpPr>
            <p:nvPr/>
          </p:nvSpPr>
          <p:spPr bwMode="auto">
            <a:xfrm>
              <a:off x="1728" y="3037"/>
              <a:ext cx="31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pl-PL" altLang="pl-PL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Analiza wybranych wyników</a:t>
              </a:r>
              <a:endPara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104" name="Text Box 144"/>
            <p:cNvSpPr txBox="1">
              <a:spLocks noChangeArrowheads="1"/>
            </p:cNvSpPr>
            <p:nvPr/>
          </p:nvSpPr>
          <p:spPr bwMode="gray">
            <a:xfrm>
              <a:off x="1351" y="305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pl-PL" sz="2400" b="1" dirty="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41105" name="Group 145"/>
          <p:cNvGrpSpPr>
            <a:grpSpLocks/>
          </p:cNvGrpSpPr>
          <p:nvPr/>
        </p:nvGrpSpPr>
        <p:grpSpPr bwMode="auto">
          <a:xfrm>
            <a:off x="1905000" y="2099320"/>
            <a:ext cx="5762625" cy="628650"/>
            <a:chOff x="1248" y="1188"/>
            <a:chExt cx="3630" cy="396"/>
          </a:xfrm>
        </p:grpSpPr>
        <p:sp>
          <p:nvSpPr>
            <p:cNvPr id="41106" name="Line 146"/>
            <p:cNvSpPr>
              <a:spLocks noChangeShapeType="1"/>
            </p:cNvSpPr>
            <p:nvPr/>
          </p:nvSpPr>
          <p:spPr bwMode="auto">
            <a:xfrm>
              <a:off x="1584" y="1524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41107" name="Text Box 147"/>
            <p:cNvSpPr txBox="1">
              <a:spLocks noChangeArrowheads="1"/>
            </p:cNvSpPr>
            <p:nvPr/>
          </p:nvSpPr>
          <p:spPr bwMode="auto">
            <a:xfrm>
              <a:off x="1728" y="1188"/>
              <a:ext cx="31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pl-PL" altLang="pl-PL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Wprowadzenie</a:t>
              </a:r>
              <a:endPara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1108" name="Group 148"/>
            <p:cNvGrpSpPr>
              <a:grpSpLocks/>
            </p:cNvGrpSpPr>
            <p:nvPr/>
          </p:nvGrpSpPr>
          <p:grpSpPr bwMode="auto">
            <a:xfrm>
              <a:off x="1248" y="1200"/>
              <a:ext cx="384" cy="384"/>
              <a:chOff x="1248" y="1200"/>
              <a:chExt cx="384" cy="384"/>
            </a:xfrm>
          </p:grpSpPr>
          <p:grpSp>
            <p:nvGrpSpPr>
              <p:cNvPr id="41109" name="Group 149"/>
              <p:cNvGrpSpPr>
                <a:grpSpLocks/>
              </p:cNvGrpSpPr>
              <p:nvPr/>
            </p:nvGrpSpPr>
            <p:grpSpPr bwMode="auto">
              <a:xfrm>
                <a:off x="1248" y="1200"/>
                <a:ext cx="384" cy="384"/>
                <a:chOff x="2016" y="912"/>
                <a:chExt cx="384" cy="384"/>
              </a:xfrm>
            </p:grpSpPr>
            <p:sp>
              <p:nvSpPr>
                <p:cNvPr id="41110" name="Text Box 150"/>
                <p:cNvSpPr txBox="1">
                  <a:spLocks noChangeArrowheads="1"/>
                </p:cNvSpPr>
                <p:nvPr/>
              </p:nvSpPr>
              <p:spPr bwMode="gray">
                <a:xfrm>
                  <a:off x="2094" y="96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pl-PL" sz="2400" b="1" dirty="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41111" name="Oval 151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pl-PL" dirty="0"/>
                </a:p>
              </p:txBody>
            </p:sp>
            <p:sp>
              <p:nvSpPr>
                <p:cNvPr id="41112" name="Oval 152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pl-PL" dirty="0"/>
                </a:p>
              </p:txBody>
            </p:sp>
            <p:sp>
              <p:nvSpPr>
                <p:cNvPr id="41113" name="Oval 153"/>
                <p:cNvSpPr>
                  <a:spLocks noChangeArrowheads="1"/>
                </p:cNvSpPr>
                <p:nvPr/>
              </p:nvSpPr>
              <p:spPr bwMode="gray">
                <a:xfrm>
                  <a:off x="2034" y="918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pl-PL" dirty="0"/>
                </a:p>
              </p:txBody>
            </p:sp>
            <p:sp>
              <p:nvSpPr>
                <p:cNvPr id="41114" name="Oval 154"/>
                <p:cNvSpPr>
                  <a:spLocks noChangeArrowheads="1"/>
                </p:cNvSpPr>
                <p:nvPr/>
              </p:nvSpPr>
              <p:spPr bwMode="gray">
                <a:xfrm>
                  <a:off x="2040" y="93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pl-PL" dirty="0"/>
                </a:p>
              </p:txBody>
            </p:sp>
            <p:sp>
              <p:nvSpPr>
                <p:cNvPr id="41115" name="Oval 155"/>
                <p:cNvSpPr>
                  <a:spLocks noChangeArrowheads="1"/>
                </p:cNvSpPr>
                <p:nvPr/>
              </p:nvSpPr>
              <p:spPr bwMode="gray">
                <a:xfrm>
                  <a:off x="2052" y="948"/>
                  <a:ext cx="300" cy="30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pl-PL" dirty="0"/>
                </a:p>
              </p:txBody>
            </p:sp>
            <p:sp>
              <p:nvSpPr>
                <p:cNvPr id="41116" name="Oval 156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pl-PL" dirty="0"/>
                </a:p>
              </p:txBody>
            </p:sp>
            <p:sp>
              <p:nvSpPr>
                <p:cNvPr id="41117" name="Oval 157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pl-PL" dirty="0"/>
                </a:p>
              </p:txBody>
            </p:sp>
            <p:sp>
              <p:nvSpPr>
                <p:cNvPr id="41118" name="Oval 158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pl-PL" dirty="0"/>
                </a:p>
              </p:txBody>
            </p:sp>
            <p:sp>
              <p:nvSpPr>
                <p:cNvPr id="41119" name="Oval 159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pl-PL" dirty="0"/>
                </a:p>
              </p:txBody>
            </p:sp>
          </p:grpSp>
          <p:sp>
            <p:nvSpPr>
              <p:cNvPr id="41120" name="Text Box 160"/>
              <p:cNvSpPr txBox="1">
                <a:spLocks noChangeArrowheads="1"/>
              </p:cNvSpPr>
              <p:nvPr/>
            </p:nvSpPr>
            <p:spPr bwMode="gray">
              <a:xfrm>
                <a:off x="1326" y="124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pl-PL" sz="2400" b="1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41121" name="Group 161"/>
          <p:cNvGrpSpPr>
            <a:grpSpLocks/>
          </p:cNvGrpSpPr>
          <p:nvPr/>
        </p:nvGrpSpPr>
        <p:grpSpPr bwMode="auto">
          <a:xfrm>
            <a:off x="1905000" y="3755504"/>
            <a:ext cx="5835352" cy="631825"/>
            <a:chOff x="1248" y="2326"/>
            <a:chExt cx="3630" cy="398"/>
          </a:xfrm>
        </p:grpSpPr>
        <p:sp>
          <p:nvSpPr>
            <p:cNvPr id="41122" name="Line 162"/>
            <p:cNvSpPr>
              <a:spLocks noChangeShapeType="1"/>
            </p:cNvSpPr>
            <p:nvPr/>
          </p:nvSpPr>
          <p:spPr bwMode="auto">
            <a:xfrm>
              <a:off x="1584" y="2662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41123" name="Text Box 163"/>
            <p:cNvSpPr txBox="1">
              <a:spLocks noChangeArrowheads="1"/>
            </p:cNvSpPr>
            <p:nvPr/>
          </p:nvSpPr>
          <p:spPr bwMode="auto">
            <a:xfrm>
              <a:off x="1728" y="2326"/>
              <a:ext cx="31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pl-PL" altLang="pl-PL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Procedura badawcza</a:t>
              </a:r>
              <a:endParaRPr lang="en-US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1124" name="Group 164"/>
            <p:cNvGrpSpPr>
              <a:grpSpLocks/>
            </p:cNvGrpSpPr>
            <p:nvPr/>
          </p:nvGrpSpPr>
          <p:grpSpPr bwMode="auto">
            <a:xfrm>
              <a:off x="1248" y="2340"/>
              <a:ext cx="384" cy="384"/>
              <a:chOff x="1248" y="1200"/>
              <a:chExt cx="384" cy="384"/>
            </a:xfrm>
          </p:grpSpPr>
          <p:grpSp>
            <p:nvGrpSpPr>
              <p:cNvPr id="41125" name="Group 165"/>
              <p:cNvGrpSpPr>
                <a:grpSpLocks/>
              </p:cNvGrpSpPr>
              <p:nvPr/>
            </p:nvGrpSpPr>
            <p:grpSpPr bwMode="auto">
              <a:xfrm>
                <a:off x="1248" y="1200"/>
                <a:ext cx="384" cy="384"/>
                <a:chOff x="2016" y="912"/>
                <a:chExt cx="384" cy="384"/>
              </a:xfrm>
            </p:grpSpPr>
            <p:sp>
              <p:nvSpPr>
                <p:cNvPr id="41126" name="Text Box 166"/>
                <p:cNvSpPr txBox="1">
                  <a:spLocks noChangeArrowheads="1"/>
                </p:cNvSpPr>
                <p:nvPr/>
              </p:nvSpPr>
              <p:spPr bwMode="gray">
                <a:xfrm>
                  <a:off x="2094" y="96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pl-PL" sz="2400" b="1" dirty="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41127" name="Oval 167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pl-PL" dirty="0"/>
                </a:p>
              </p:txBody>
            </p:sp>
            <p:sp>
              <p:nvSpPr>
                <p:cNvPr id="41128" name="Oval 168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pl-PL" dirty="0"/>
                </a:p>
              </p:txBody>
            </p:sp>
            <p:sp>
              <p:nvSpPr>
                <p:cNvPr id="41129" name="Oval 169"/>
                <p:cNvSpPr>
                  <a:spLocks noChangeArrowheads="1"/>
                </p:cNvSpPr>
                <p:nvPr/>
              </p:nvSpPr>
              <p:spPr bwMode="gray">
                <a:xfrm>
                  <a:off x="2034" y="918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pl-PL" dirty="0"/>
                </a:p>
              </p:txBody>
            </p:sp>
            <p:sp>
              <p:nvSpPr>
                <p:cNvPr id="41130" name="Oval 170"/>
                <p:cNvSpPr>
                  <a:spLocks noChangeArrowheads="1"/>
                </p:cNvSpPr>
                <p:nvPr/>
              </p:nvSpPr>
              <p:spPr bwMode="gray">
                <a:xfrm>
                  <a:off x="2040" y="93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pl-PL" dirty="0"/>
                </a:p>
              </p:txBody>
            </p:sp>
            <p:sp>
              <p:nvSpPr>
                <p:cNvPr id="41131" name="Oval 171"/>
                <p:cNvSpPr>
                  <a:spLocks noChangeArrowheads="1"/>
                </p:cNvSpPr>
                <p:nvPr/>
              </p:nvSpPr>
              <p:spPr bwMode="gray">
                <a:xfrm>
                  <a:off x="2052" y="948"/>
                  <a:ext cx="300" cy="30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pl-PL" dirty="0"/>
                </a:p>
              </p:txBody>
            </p:sp>
            <p:sp>
              <p:nvSpPr>
                <p:cNvPr id="41132" name="Oval 172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pl-PL" dirty="0"/>
                </a:p>
              </p:txBody>
            </p:sp>
            <p:sp>
              <p:nvSpPr>
                <p:cNvPr id="41133" name="Oval 173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pl-PL" dirty="0"/>
                </a:p>
              </p:txBody>
            </p:sp>
            <p:sp>
              <p:nvSpPr>
                <p:cNvPr id="41134" name="Oval 174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pl-PL" dirty="0"/>
                </a:p>
              </p:txBody>
            </p:sp>
            <p:sp>
              <p:nvSpPr>
                <p:cNvPr id="41135" name="Oval 175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pl-PL" dirty="0"/>
                </a:p>
              </p:txBody>
            </p:sp>
          </p:grpSp>
          <p:sp>
            <p:nvSpPr>
              <p:cNvPr id="41136" name="Text Box 176"/>
              <p:cNvSpPr txBox="1">
                <a:spLocks noChangeArrowheads="1"/>
              </p:cNvSpPr>
              <p:nvPr/>
            </p:nvSpPr>
            <p:spPr bwMode="gray">
              <a:xfrm>
                <a:off x="1331" y="124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pl-PL" sz="2400" b="1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467544" y="2062362"/>
            <a:ext cx="8280920" cy="3238857"/>
            <a:chOff x="1104" y="1327"/>
            <a:chExt cx="3504" cy="65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327"/>
              <a:ext cx="3504" cy="65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2" y="1430"/>
              <a:ext cx="441" cy="434"/>
            </a:xfrm>
            <a:prstGeom prst="roundRect">
              <a:avLst>
                <a:gd name="adj" fmla="val 11921"/>
              </a:avLst>
            </a:prstGeom>
            <a:solidFill>
              <a:srgbClr val="CC00CC"/>
            </a:solidFill>
            <a:ln w="3810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vert270" wrap="none" anchor="ctr"/>
            <a:lstStyle/>
            <a:p>
              <a:pPr algn="ctr"/>
              <a:r>
                <a:rPr lang="pl-PL" dirty="0"/>
                <a:t>Podsumowanie</a:t>
              </a: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716" y="1341"/>
              <a:ext cx="2812" cy="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pl-PL" altLang="pl-PL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Po raz kolejny korzystamy z okazji aby zaoferować jako Miejska Komisja Rozwiązywania Problemów Alkoholowych pomoc w szkoleniach Rad Pedagogicznych, kreowaniu działań profilaktycznych w szkołach, w realizacji projektów i programów skierowanych do uczniów, rodziców i nauczycieli. Mamy nadzieję, że przez szkoły promuje się informacje na temat szerokiego wachlarza możliwości terapeutycznych i wspierających w naszym mieście. Warto podkreślić, że wszystkie osoby, którym może być potrzebna pomoc w związku z uzależnieniem, współuzależnieniem lub zagrożeniem uzależnieniem od alkoholu, narkotyków lub innych substancji psychoaktywnych znajdzie pomoc                   w Ośrodku Promocji Zdrowia na Kamionce, gdzie działa Poradnia Uzależnień „Promyk”, dyżury pełni psychoterapeuta, a także funkcjonuje Świetlica Socjoterapeutyczna dla dzieci i młodzieży.</a:t>
              </a:r>
            </a:p>
            <a:p>
              <a:pPr algn="just" eaLnBrk="0" hangingPunct="0"/>
              <a:r>
                <a:rPr lang="pl-PL" altLang="pl-PL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Na koniec prosimy o rozważne i przemyślane dzielenie się wiedzą zawartą w tym opracowaniu z młodzieżą aby nie wzbudzić ciekawości i motywacji do eksperymentowania tych, którzy nie używają środków psychoaktywnych.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913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701C2814-E1F6-481A-B762-DA9AC77838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black">
          <a:xfrm>
            <a:off x="2411760" y="3573016"/>
            <a:ext cx="6400800" cy="1944216"/>
          </a:xfrm>
        </p:spPr>
        <p:txBody>
          <a:bodyPr/>
          <a:lstStyle/>
          <a:p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 wszystkim osobom, które przyczyniły się do powstania tego opracowania.</a:t>
            </a:r>
            <a:endParaRPr lang="en-US" alt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1. Wprowadzenie</a:t>
            </a:r>
            <a:endParaRPr lang="en-US" altLang="pl-PL" sz="2400" dirty="0"/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1905000" y="1700809"/>
            <a:ext cx="5562600" cy="1766888"/>
            <a:chOff x="1104" y="1327"/>
            <a:chExt cx="3504" cy="111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327"/>
              <a:ext cx="3504" cy="111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1" y="1547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898" y="1372"/>
              <a:ext cx="262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pl-PL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Miejska Komisja ds. Rozwiązywania Problemów Alkoholowych w Chełmnie po raz piąty przeprowadziła szeroką diagnozę używania środków psychoaktywnych przez dzieci i młodzież naszego miasta. Po raz pierwszy, w związku z pandemią        Covid-19, zbadano reakcję ankietowanych na naukę zdalną i jej konsekwencje.</a:t>
              </a:r>
            </a:p>
            <a:p>
              <a:pPr algn="just"/>
              <a:r>
                <a:rPr lang="pl-PL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Badaniem została objęta populacja uczniów szkół podstawowych i ponadpodstawowych.</a:t>
              </a:r>
            </a:p>
          </p:txBody>
        </p:sp>
      </p:grpSp>
      <p:grpSp>
        <p:nvGrpSpPr>
          <p:cNvPr id="63497" name="Group 9"/>
          <p:cNvGrpSpPr>
            <a:grpSpLocks/>
          </p:cNvGrpSpPr>
          <p:nvPr/>
        </p:nvGrpSpPr>
        <p:grpSpPr bwMode="auto">
          <a:xfrm>
            <a:off x="1905000" y="4077073"/>
            <a:ext cx="5562600" cy="1822528"/>
            <a:chOff x="1104" y="2025"/>
            <a:chExt cx="3504" cy="1103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1104" y="2025"/>
              <a:ext cx="3504" cy="110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63499" name="AutoShape 11"/>
            <p:cNvSpPr>
              <a:spLocks noChangeArrowheads="1"/>
            </p:cNvSpPr>
            <p:nvPr/>
          </p:nvSpPr>
          <p:spPr bwMode="gray">
            <a:xfrm>
              <a:off x="1181" y="218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gray">
            <a:xfrm>
              <a:off x="1948" y="2146"/>
              <a:ext cx="2576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eaLnBrk="0" hangingPunct="0"/>
              <a:r>
                <a:rPr lang="pl-PL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Badanie przeprowadzono w październiku i listopadzie 2021 roku, uczestniczyło w nim 2013 uczniów. Ankietę wypełniło 963 dziewcząt i 1050 chłopców. Dynamika badanych zjawisk nie zaznaczyła głębokich różnic w udzielanych przez dziewczęta i chłopców odpowiedziach. W związku                                z powyższym nie różnicowano odpowiedzi ze względu na płeć.</a:t>
              </a:r>
              <a:endParaRPr lang="en-US" altLang="pl-PL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467544" y="1917414"/>
            <a:ext cx="8280920" cy="1367570"/>
            <a:chOff x="1104" y="1327"/>
            <a:chExt cx="3504" cy="81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327"/>
              <a:ext cx="3504" cy="81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2" y="1430"/>
              <a:ext cx="441" cy="63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712" y="1475"/>
              <a:ext cx="2812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pl-PL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 badaniu nie identyfikuje się poszczególnych szkół, a jedynie roczniki, oddzielnie traktując odpowiedzi uczniów szkół ponadpodstawowych, wyodrębniając odpowiedzi osób pełnoletnich.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467544" y="4077072"/>
            <a:ext cx="8280920" cy="1367570"/>
            <a:chOff x="467544" y="3140386"/>
            <a:chExt cx="8280920" cy="1367570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467544" y="3140386"/>
              <a:ext cx="8280920" cy="136757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gray">
            <a:xfrm>
              <a:off x="622522" y="3268741"/>
              <a:ext cx="1071563" cy="111202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gray">
            <a:xfrm>
              <a:off x="1904416" y="3317501"/>
              <a:ext cx="6645533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pl-PL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Badania miejskie zestawione są również z kolejną diagnozą ESPAD (</a:t>
              </a:r>
              <a:r>
                <a:rPr lang="en-US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European</a:t>
              </a:r>
              <a:r>
                <a:rPr lang="pl-PL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School </a:t>
              </a:r>
              <a:r>
                <a:rPr lang="en-US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Survey</a:t>
              </a:r>
              <a:r>
                <a:rPr lang="pl-PL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Project on </a:t>
              </a:r>
              <a:r>
                <a:rPr lang="en-US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Alcohol</a:t>
              </a:r>
              <a:r>
                <a:rPr lang="pl-PL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and </a:t>
              </a:r>
              <a:r>
                <a:rPr lang="en-US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Drugs</a:t>
              </a:r>
              <a:r>
                <a:rPr lang="pl-PL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) przeprowadzoną audytoryjnym badaniem ankietowym.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18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611831" y="2033588"/>
            <a:ext cx="3833813" cy="3833812"/>
            <a:chOff x="611831" y="2033588"/>
            <a:chExt cx="3833813" cy="383381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5539" name="AutoShape 3"/>
            <p:cNvSpPr>
              <a:spLocks noChangeArrowheads="1"/>
            </p:cNvSpPr>
            <p:nvPr/>
          </p:nvSpPr>
          <p:spPr bwMode="gray">
            <a:xfrm>
              <a:off x="611831" y="2033588"/>
              <a:ext cx="3833813" cy="3833812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60784"/>
                    <a:invGamma/>
                    <a:alpha val="12000"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0784"/>
                    <a:invGamma/>
                    <a:alpha val="12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l-PL" dirty="0">
                <a:latin typeface="Calibri" panose="020F0502020204030204" pitchFamily="34" charset="0"/>
              </a:endParaRPr>
            </a:p>
          </p:txBody>
        </p:sp>
        <p:sp>
          <p:nvSpPr>
            <p:cNvPr id="65540" name="Oval 4"/>
            <p:cNvSpPr>
              <a:spLocks noChangeArrowheads="1"/>
            </p:cNvSpPr>
            <p:nvPr/>
          </p:nvSpPr>
          <p:spPr bwMode="gray">
            <a:xfrm>
              <a:off x="916631" y="2338388"/>
              <a:ext cx="3200400" cy="320040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6471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28575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pl-PL" dirty="0">
                <a:latin typeface="Calibri" panose="020F0502020204030204" pitchFamily="34" charset="0"/>
              </a:endParaRP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gray">
            <a:xfrm>
              <a:off x="1734194" y="3397250"/>
              <a:ext cx="1585913" cy="107791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l-PL" altLang="pl-PL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2013</a:t>
              </a:r>
            </a:p>
            <a:p>
              <a:pPr algn="ctr" eaLnBrk="0" hangingPunct="0"/>
              <a:r>
                <a:rPr lang="pl-PL" altLang="pl-PL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uczniów</a:t>
              </a:r>
              <a:endParaRPr lang="en-US" altLang="pl-PL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latin typeface="Calibri" panose="020F0502020204030204" pitchFamily="34" charset="0"/>
              </a:rPr>
              <a:t>2. Populacja i próba</a:t>
            </a:r>
            <a:endParaRPr lang="en-US" altLang="pl-PL" dirty="0">
              <a:latin typeface="Calibri" panose="020F0502020204030204" pitchFamily="34" charset="0"/>
            </a:endParaRP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gray">
          <a:xfrm>
            <a:off x="3342530" y="2564904"/>
            <a:ext cx="4541838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eaLnBrk="0" hangingPunct="0"/>
            <a:r>
              <a:rPr lang="pl-PL" altLang="pl-PL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Szkoły podstawowe – 510 osób</a:t>
            </a:r>
            <a:endParaRPr lang="en-US" altLang="pl-PL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gray">
          <a:xfrm>
            <a:off x="3651894" y="3645024"/>
            <a:ext cx="5384602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eaLnBrk="0" hangingPunct="0"/>
            <a:r>
              <a:rPr lang="pl-PL" altLang="pl-PL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Szkoły ponadpodstawowe – niepełnoletni – 1113 os</a:t>
            </a:r>
            <a:r>
              <a:rPr lang="pl-PL" altLang="pl-PL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ób</a:t>
            </a:r>
            <a:endParaRPr lang="en-US" altLang="pl-PL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gray">
          <a:xfrm>
            <a:off x="3348045" y="4748823"/>
            <a:ext cx="5112387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eaLnBrk="0" hangingPunct="0"/>
            <a:r>
              <a:rPr lang="pl-PL" altLang="pl-PL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Szkoły ponadpodstawowe – pełnoletni – 390 osób</a:t>
            </a:r>
            <a:endParaRPr lang="en-US" altLang="pl-PL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42" grpId="0" animBg="1"/>
      <p:bldP spid="65543" grpId="0" animBg="1"/>
      <p:bldP spid="655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3. Procedura badawcza</a:t>
            </a:r>
            <a:endParaRPr lang="en-US" altLang="pl-PL" sz="2400" dirty="0"/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467544" y="1484784"/>
            <a:ext cx="8280920" cy="1367570"/>
            <a:chOff x="1104" y="1327"/>
            <a:chExt cx="3504" cy="81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327"/>
              <a:ext cx="3504" cy="81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2" y="1430"/>
              <a:ext cx="441" cy="63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712" y="1450"/>
              <a:ext cx="2812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pl-PL" altLang="pl-PL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Badanie zostało przeprowadzone metodą ankiety audytoryjnej, przez zespół ankieterów rekrutujących się z systemu oświaty.</a:t>
              </a:r>
            </a:p>
            <a:p>
              <a:pPr algn="just" eaLnBrk="0" hangingPunct="0"/>
              <a:r>
                <a:rPr lang="pl-PL" altLang="pl-PL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Ankieterzy zostali przeszkoleni oraz wyposażeni w szczegółową instrukcję. Do ich zadań należało przygotowanie raportu zawierającego zbiorcze wyniki poszczególnych szkół.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467544" y="3140968"/>
            <a:ext cx="8280920" cy="1384995"/>
            <a:chOff x="467544" y="3140968"/>
            <a:chExt cx="8280920" cy="1384995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467544" y="3140968"/>
              <a:ext cx="8280920" cy="136757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gray">
            <a:xfrm>
              <a:off x="622522" y="3268741"/>
              <a:ext cx="1071563" cy="111202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gray">
            <a:xfrm>
              <a:off x="1913932" y="3140968"/>
              <a:ext cx="6645533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pl-PL" altLang="pl-PL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 procedurze badania położono bardzo duży nacisk na zapewnienie respondentom maksimum poczucia bezpieczeństwa oraz pełnej anonimowości.</a:t>
              </a:r>
            </a:p>
            <a:p>
              <a:pPr algn="just" eaLnBrk="0" hangingPunct="0"/>
              <a:r>
                <a:rPr lang="pl-PL" altLang="pl-PL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Zdaniem ankieterów uczniowie potraktowali badanie poważnie, a proces zbierania danych przebiegł bez zakłóceń.</a:t>
              </a:r>
            </a:p>
            <a:p>
              <a:pPr algn="just" eaLnBrk="0" hangingPunct="0"/>
              <a:r>
                <a:rPr lang="pl-PL" altLang="pl-PL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Wg ocen ankieterów pytania kwestionariusza nie sprawiły respondentom większych trudności.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467544" y="4869742"/>
            <a:ext cx="8280920" cy="1367570"/>
            <a:chOff x="467544" y="4869742"/>
            <a:chExt cx="8280920" cy="1367570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467544" y="4869742"/>
              <a:ext cx="8280920" cy="136757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gray">
            <a:xfrm>
              <a:off x="622522" y="4997515"/>
              <a:ext cx="1071563" cy="1112023"/>
            </a:xfrm>
            <a:prstGeom prst="roundRect">
              <a:avLst>
                <a:gd name="adj" fmla="val 11921"/>
              </a:avLst>
            </a:prstGeom>
            <a:solidFill>
              <a:srgbClr val="92D050"/>
            </a:solidFill>
            <a:ln w="3810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gray">
            <a:xfrm>
              <a:off x="1904415" y="5157192"/>
              <a:ext cx="6645533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pl-PL" altLang="pl-PL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Ponieważ szkoły nie są identyfikowane w wyniku ogólnym, analizę porównawczą badanej populacji można przeprowadzić wyłącznie na poziomie poszczególnych placówek poprzez porównanie wyniku własnego z miejskim.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4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4. Analiza wybranych wyników</a:t>
            </a:r>
            <a:endParaRPr lang="en-US" altLang="pl-PL" sz="2400" dirty="0"/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467544" y="1700281"/>
            <a:ext cx="8280920" cy="4176289"/>
            <a:chOff x="1104" y="1254"/>
            <a:chExt cx="3504" cy="842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54"/>
              <a:ext cx="3504" cy="84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2" y="1430"/>
              <a:ext cx="441" cy="434"/>
            </a:xfrm>
            <a:prstGeom prst="roundRect">
              <a:avLst>
                <a:gd name="adj" fmla="val 11921"/>
              </a:avLst>
            </a:prstGeom>
            <a:solidFill>
              <a:srgbClr val="FF0000"/>
            </a:solidFill>
            <a:ln w="3810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vert270" wrap="none" anchor="ctr"/>
            <a:lstStyle/>
            <a:p>
              <a:pPr algn="ctr"/>
              <a:r>
                <a:rPr lang="pl-PL" dirty="0"/>
                <a:t>Założenia</a:t>
              </a: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716" y="1310"/>
              <a:ext cx="2812" cy="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pl-PL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Wyniki miejskiej diagnozy przeprowadzonej na terenie miasta Chełmna wykazują niższe wartości niż wykazane w Raporcie ESPAD na terenie województwa kujawsko-pomorskiego i zestawione z wartościami ogólnopolskimi. Porównanie to można przeprowadzić jednak w bardzo ograniczonym zakresie z uwagi na zastosowanie innych narzędzi i grup badawczych dlatego będziemy je traktować jedynie w celu orientacji                     w ogólnych tendencjach, jakie wykazują wskazywane grupy wiekowe.</a:t>
              </a:r>
            </a:p>
            <a:p>
              <a:pPr algn="just" eaLnBrk="0" hangingPunct="0"/>
              <a:r>
                <a:rPr lang="pl-PL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Diagnoza miejska oparta jest o badanie populacyjne młodzieży w wieku                   11-17 lat i pełnoletniej. Raport ESPAD przedstawia wyniki dwóch kohort: młodszej (w wieku 14-16 lat) i starszej (17-18 lat).</a:t>
              </a:r>
            </a:p>
            <a:p>
              <a:pPr algn="just" eaLnBrk="0" hangingPunct="0"/>
              <a:r>
                <a:rPr lang="pl-PL" alt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Z populacji badanej na naszym terenie wyodrębniono dwa wyniki, wartości których można, w ograniczonym zakresie, porównać. Odpowiedzi uzyskane od uczniów niepełnoletnich szkół średnich zestawione zostały z kohortą młodszą, a młodzieży pełnoletniej z kohortą starszą.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036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467544" y="1630844"/>
            <a:ext cx="8280920" cy="4176290"/>
            <a:chOff x="1104" y="1240"/>
            <a:chExt cx="3504" cy="842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40"/>
              <a:ext cx="3504" cy="84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2" y="1430"/>
              <a:ext cx="441" cy="434"/>
            </a:xfrm>
            <a:prstGeom prst="roundRect">
              <a:avLst>
                <a:gd name="adj" fmla="val 11921"/>
              </a:avLst>
            </a:prstGeom>
            <a:solidFill>
              <a:srgbClr val="7030A0"/>
            </a:solidFill>
            <a:ln w="3810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vert270" wrap="none" anchor="ctr"/>
            <a:lstStyle/>
            <a:p>
              <a:pPr algn="ctr"/>
              <a:r>
                <a:rPr lang="pl-PL" dirty="0"/>
                <a:t>Alkohol</a:t>
              </a: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716" y="1283"/>
              <a:ext cx="2812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pl-PL" altLang="pl-PL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 badanej populacji klas IV-VIII Szkół podstawowych ankiety wypełniło 510 uczniów. </a:t>
              </a:r>
            </a:p>
            <a:p>
              <a:pPr algn="just" eaLnBrk="0" hangingPunct="0"/>
              <a:r>
                <a:rPr lang="pl-PL" altLang="pl-PL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78,4% deklaruje, że nigdy nie piło piwa, 87,6% wina, a 92% wódki. Na poziomie każdej ze szkół można zauważyć tendencję wzrostu spożywania napojów alkoholowych wraz z wiekiem badanych. </a:t>
              </a:r>
            </a:p>
            <a:p>
              <a:pPr algn="just" eaLnBrk="0" hangingPunct="0"/>
              <a:r>
                <a:rPr lang="pl-PL" altLang="pl-PL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Na uwagę zasługuje fakt, iż wśród ankietowanych w wieku 11-15 lat pojawia się 13 osób regularnie spożywających piwo w ilości więcej niż butelkę (2,6%), 8 osób (1,6%) wino oraz 6 osób (1,6%) wypijających więcej niż ćwierć litra wódki w ciągu ostatniego tygodnia. Wśród respondentów badania niepokoi jeszcze fakt wskazania przez 85 uczniów picia alkoholu z dorosłymi z czego 24 to rodzice.</a:t>
              </a:r>
            </a:p>
            <a:p>
              <a:pPr algn="just" eaLnBrk="0" hangingPunct="0"/>
              <a:r>
                <a:rPr lang="pl-PL" altLang="pl-PL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Ankiety wypełniło 1113 niepełnoletnich uczniów szkół średnich. 42,4% deklaruje, że nigdy nie piło piwa, 54,2 % wina a 51,6% wódki. W odniesieniu do szkół podstawowych odnotowujemy tu skokowy wzrost deklaracji spożywania piwa o 36%, wina o 33% a wódki aż o 40,4%. </a:t>
              </a:r>
            </a:p>
            <a:p>
              <a:pPr algn="just" eaLnBrk="0" hangingPunct="0"/>
              <a:r>
                <a:rPr lang="pl-PL" altLang="pl-PL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Wśród populacji uczniów pełnoletnich już tylko 12,3% deklaruje, że nigdy nie piło piwa, 23,6% wina,  a 22,1% wódki, co pogłębia obserwowany z wiekiem trend wzrostowy.</a:t>
              </a:r>
            </a:p>
            <a:p>
              <a:pPr algn="just" eaLnBrk="0" hangingPunct="0"/>
              <a:r>
                <a:rPr lang="pl-PL" altLang="pl-PL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Znacząco rosną również ilości osób deklarujących regularne spożycie: piwa 188 osób (48,2%), wina 89 osób (23%) i wódki 170 osób (43,6%). 49 osób deklaruje picie w samotności, co stanowi 15,3% badanej populacji.</a:t>
              </a:r>
            </a:p>
            <a:p>
              <a:pPr algn="just" eaLnBrk="0" hangingPunct="0"/>
              <a:r>
                <a:rPr lang="pl-PL" altLang="pl-PL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 związku z przeprowadzoną reformą oświaty likwidującą gimnazja, trudno nam porównać wyniki                w odniesieniu do poprzednich badań, ponieważ młodzież gimnazjalna została częściowo w szkole podstawowej a ostatni rocznik w szkole ponadpodstawowej. W grupie szkół ponadpodstawowych można zauważyć podobne wartości w aktualnym badaniu. Różnice wykazują odchylenia w granicach kilku punktów procentowych co świadczy raczej o ugruntowaniu trendów.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595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4"/>
          <p:cNvSpPr>
            <a:spLocks noChangeArrowheads="1"/>
          </p:cNvSpPr>
          <p:nvPr/>
        </p:nvSpPr>
        <p:spPr bwMode="gray">
          <a:xfrm>
            <a:off x="1043608" y="1268760"/>
            <a:ext cx="6912768" cy="511256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pl-PL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A623CA3-E047-4250-AD81-26A051804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192729"/>
              </p:ext>
            </p:extLst>
          </p:nvPr>
        </p:nvGraphicFramePr>
        <p:xfrm>
          <a:off x="1259632" y="1401531"/>
          <a:ext cx="6434646" cy="4835781"/>
        </p:xfrm>
        <a:graphic>
          <a:graphicData uri="http://schemas.openxmlformats.org/drawingml/2006/table">
            <a:tbl>
              <a:tblPr firstRow="1" firstCol="1" bandRow="1"/>
              <a:tblGrid>
                <a:gridCol w="1405449">
                  <a:extLst>
                    <a:ext uri="{9D8B030D-6E8A-4147-A177-3AD203B41FA5}">
                      <a16:colId xmlns:a16="http://schemas.microsoft.com/office/drawing/2014/main" val="4131337279"/>
                    </a:ext>
                  </a:extLst>
                </a:gridCol>
                <a:gridCol w="321584">
                  <a:extLst>
                    <a:ext uri="{9D8B030D-6E8A-4147-A177-3AD203B41FA5}">
                      <a16:colId xmlns:a16="http://schemas.microsoft.com/office/drawing/2014/main" val="45161304"/>
                    </a:ext>
                  </a:extLst>
                </a:gridCol>
                <a:gridCol w="321584">
                  <a:extLst>
                    <a:ext uri="{9D8B030D-6E8A-4147-A177-3AD203B41FA5}">
                      <a16:colId xmlns:a16="http://schemas.microsoft.com/office/drawing/2014/main" val="2583471857"/>
                    </a:ext>
                  </a:extLst>
                </a:gridCol>
                <a:gridCol w="321584">
                  <a:extLst>
                    <a:ext uri="{9D8B030D-6E8A-4147-A177-3AD203B41FA5}">
                      <a16:colId xmlns:a16="http://schemas.microsoft.com/office/drawing/2014/main" val="3121711355"/>
                    </a:ext>
                  </a:extLst>
                </a:gridCol>
                <a:gridCol w="321584">
                  <a:extLst>
                    <a:ext uri="{9D8B030D-6E8A-4147-A177-3AD203B41FA5}">
                      <a16:colId xmlns:a16="http://schemas.microsoft.com/office/drawing/2014/main" val="2371896215"/>
                    </a:ext>
                  </a:extLst>
                </a:gridCol>
                <a:gridCol w="321584">
                  <a:extLst>
                    <a:ext uri="{9D8B030D-6E8A-4147-A177-3AD203B41FA5}">
                      <a16:colId xmlns:a16="http://schemas.microsoft.com/office/drawing/2014/main" val="3114281624"/>
                    </a:ext>
                  </a:extLst>
                </a:gridCol>
                <a:gridCol w="321584">
                  <a:extLst>
                    <a:ext uri="{9D8B030D-6E8A-4147-A177-3AD203B41FA5}">
                      <a16:colId xmlns:a16="http://schemas.microsoft.com/office/drawing/2014/main" val="1997038500"/>
                    </a:ext>
                  </a:extLst>
                </a:gridCol>
                <a:gridCol w="321584">
                  <a:extLst>
                    <a:ext uri="{9D8B030D-6E8A-4147-A177-3AD203B41FA5}">
                      <a16:colId xmlns:a16="http://schemas.microsoft.com/office/drawing/2014/main" val="805168364"/>
                    </a:ext>
                  </a:extLst>
                </a:gridCol>
                <a:gridCol w="321584">
                  <a:extLst>
                    <a:ext uri="{9D8B030D-6E8A-4147-A177-3AD203B41FA5}">
                      <a16:colId xmlns:a16="http://schemas.microsoft.com/office/drawing/2014/main" val="913539985"/>
                    </a:ext>
                  </a:extLst>
                </a:gridCol>
                <a:gridCol w="321584">
                  <a:extLst>
                    <a:ext uri="{9D8B030D-6E8A-4147-A177-3AD203B41FA5}">
                      <a16:colId xmlns:a16="http://schemas.microsoft.com/office/drawing/2014/main" val="687031945"/>
                    </a:ext>
                  </a:extLst>
                </a:gridCol>
                <a:gridCol w="321584">
                  <a:extLst>
                    <a:ext uri="{9D8B030D-6E8A-4147-A177-3AD203B41FA5}">
                      <a16:colId xmlns:a16="http://schemas.microsoft.com/office/drawing/2014/main" val="4131600722"/>
                    </a:ext>
                  </a:extLst>
                </a:gridCol>
                <a:gridCol w="321584">
                  <a:extLst>
                    <a:ext uri="{9D8B030D-6E8A-4147-A177-3AD203B41FA5}">
                      <a16:colId xmlns:a16="http://schemas.microsoft.com/office/drawing/2014/main" val="3042900394"/>
                    </a:ext>
                  </a:extLst>
                </a:gridCol>
                <a:gridCol w="321584">
                  <a:extLst>
                    <a:ext uri="{9D8B030D-6E8A-4147-A177-3AD203B41FA5}">
                      <a16:colId xmlns:a16="http://schemas.microsoft.com/office/drawing/2014/main" val="512859435"/>
                    </a:ext>
                  </a:extLst>
                </a:gridCol>
                <a:gridCol w="390063">
                  <a:extLst>
                    <a:ext uri="{9D8B030D-6E8A-4147-A177-3AD203B41FA5}">
                      <a16:colId xmlns:a16="http://schemas.microsoft.com/office/drawing/2014/main" val="2962735513"/>
                    </a:ext>
                  </a:extLst>
                </a:gridCol>
                <a:gridCol w="390063">
                  <a:extLst>
                    <a:ext uri="{9D8B030D-6E8A-4147-A177-3AD203B41FA5}">
                      <a16:colId xmlns:a16="http://schemas.microsoft.com/office/drawing/2014/main" val="2900103089"/>
                    </a:ext>
                  </a:extLst>
                </a:gridCol>
                <a:gridCol w="390063">
                  <a:extLst>
                    <a:ext uri="{9D8B030D-6E8A-4147-A177-3AD203B41FA5}">
                      <a16:colId xmlns:a16="http://schemas.microsoft.com/office/drawing/2014/main" val="3657827817"/>
                    </a:ext>
                  </a:extLst>
                </a:gridCol>
              </a:tblGrid>
              <a:tr h="250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Diagnoza miejska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04333"/>
                  </a:ext>
                </a:extLst>
              </a:tr>
              <a:tr h="237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4F788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pl-PL" sz="1200" dirty="0">
                        <a:solidFill>
                          <a:srgbClr val="4F78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731471"/>
                  </a:ext>
                </a:extLst>
              </a:tr>
              <a:tr h="667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PIWO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WÓDKA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PIWO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WÓDKA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PIWO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WÓDKA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PIWO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WÓDKA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4F788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PIWO</a:t>
                      </a:r>
                      <a:endParaRPr lang="pl-PL" sz="1200" dirty="0">
                        <a:solidFill>
                          <a:srgbClr val="4F78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4F788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WINO</a:t>
                      </a:r>
                      <a:endParaRPr lang="pl-PL" sz="1200" dirty="0">
                        <a:solidFill>
                          <a:srgbClr val="4F78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4F788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WÓDKA</a:t>
                      </a:r>
                      <a:endParaRPr lang="pl-PL" sz="1200" dirty="0">
                        <a:solidFill>
                          <a:srgbClr val="4F78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223121"/>
                  </a:ext>
                </a:extLst>
              </a:tr>
              <a:tr h="635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Gimnazja </a:t>
                      </a:r>
                      <a:r>
                        <a:rPr lang="pl-PL" sz="1200" dirty="0">
                          <a:solidFill>
                            <a:srgbClr val="4F788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(niepełnoletni 2021)</a:t>
                      </a:r>
                      <a:endParaRPr lang="pl-PL" sz="1100" dirty="0">
                        <a:solidFill>
                          <a:srgbClr val="4F78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8,8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4,6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20,4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6,7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10,7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15,7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4,4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9,0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pl-PL" sz="16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pl-PL" sz="16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pl-PL" sz="16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909092"/>
                  </a:ext>
                </a:extLst>
              </a:tr>
              <a:tr h="635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Szkoły ponadgimnazjalne </a:t>
                      </a:r>
                      <a:r>
                        <a:rPr lang="pl-PL" sz="1200" dirty="0">
                          <a:solidFill>
                            <a:srgbClr val="4F788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(pełnoletni 2021)</a:t>
                      </a:r>
                      <a:endParaRPr lang="pl-PL" sz="1100" dirty="0">
                        <a:solidFill>
                          <a:srgbClr val="4F78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5,9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9,2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35,9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27,0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38,9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53,9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26,1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41,3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  <a:endParaRPr lang="pl-PL" sz="16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pl-PL" sz="16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43,6</a:t>
                      </a:r>
                      <a:endParaRPr lang="pl-PL" sz="16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349808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ESPAD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855149"/>
                  </a:ext>
                </a:extLst>
              </a:tr>
              <a:tr h="227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4F788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l-PL" sz="1200" dirty="0">
                        <a:solidFill>
                          <a:srgbClr val="4F78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40767"/>
                  </a:ext>
                </a:extLst>
              </a:tr>
              <a:tr h="632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PIWO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WÓDKA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PIWO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WÓDKA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PIWO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WÓDKA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PIWO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WÓDKA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4F788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PIWO</a:t>
                      </a:r>
                      <a:endParaRPr lang="pl-PL" sz="1200" dirty="0">
                        <a:solidFill>
                          <a:srgbClr val="4F78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4F788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WINO</a:t>
                      </a:r>
                      <a:endParaRPr lang="pl-PL" sz="1200" dirty="0">
                        <a:solidFill>
                          <a:srgbClr val="4F78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4F788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WÓDKA</a:t>
                      </a:r>
                      <a:endParaRPr lang="pl-PL" sz="1200" dirty="0">
                        <a:solidFill>
                          <a:srgbClr val="4F78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85608"/>
                  </a:ext>
                </a:extLst>
              </a:tr>
              <a:tr h="635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Gimnazja               </a:t>
                      </a:r>
                      <a:r>
                        <a:rPr lang="pl-PL" sz="1200" dirty="0">
                          <a:solidFill>
                            <a:srgbClr val="4F788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(15-16 lat 2019)</a:t>
                      </a:r>
                      <a:endParaRPr lang="pl-PL" sz="1100" dirty="0">
                        <a:solidFill>
                          <a:srgbClr val="4F78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33,1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pl-PL" sz="16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pl-PL" sz="16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32,4</a:t>
                      </a:r>
                      <a:endParaRPr lang="pl-PL" sz="16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670312"/>
                  </a:ext>
                </a:extLst>
              </a:tr>
              <a:tr h="635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Szkoły ponadgimnazjalne </a:t>
                      </a:r>
                      <a:r>
                        <a:rPr lang="pl-PL" sz="1200" dirty="0">
                          <a:solidFill>
                            <a:srgbClr val="4F788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(17-18 lat 2019)</a:t>
                      </a:r>
                      <a:endParaRPr lang="pl-PL" sz="1100" dirty="0">
                        <a:solidFill>
                          <a:srgbClr val="4F788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65,2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pl-PL" sz="16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  <a:endParaRPr lang="pl-PL" sz="16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68,7</a:t>
                      </a:r>
                      <a:endParaRPr lang="pl-PL" sz="1600" i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978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64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</p:bldLst>
  </p:timing>
</p:sld>
</file>

<file path=ppt/theme/theme1.xml><?xml version="1.0" encoding="utf-8"?>
<a:theme xmlns:a="http://schemas.openxmlformats.org/drawingml/2006/main" name="222TGp_think_dark _v2">
  <a:themeElements>
    <a:clrScheme name="217tgp_cube_dark 1">
      <a:dk1>
        <a:srgbClr val="B2B2B2"/>
      </a:dk1>
      <a:lt1>
        <a:srgbClr val="FFFFFF"/>
      </a:lt1>
      <a:dk2>
        <a:srgbClr val="0F3C7D"/>
      </a:dk2>
      <a:lt2>
        <a:srgbClr val="EAE2AA"/>
      </a:lt2>
      <a:accent1>
        <a:srgbClr val="45B7A1"/>
      </a:accent1>
      <a:accent2>
        <a:srgbClr val="2F7ADF"/>
      </a:accent2>
      <a:accent3>
        <a:srgbClr val="AAAFBF"/>
      </a:accent3>
      <a:accent4>
        <a:srgbClr val="DADADA"/>
      </a:accent4>
      <a:accent5>
        <a:srgbClr val="B0D8CD"/>
      </a:accent5>
      <a:accent6>
        <a:srgbClr val="2A6ECA"/>
      </a:accent6>
      <a:hlink>
        <a:srgbClr val="8A52C8"/>
      </a:hlink>
      <a:folHlink>
        <a:srgbClr val="DD8739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B2B2B2"/>
        </a:dk1>
        <a:lt1>
          <a:srgbClr val="FFFFFF"/>
        </a:lt1>
        <a:dk2>
          <a:srgbClr val="0F3C7D"/>
        </a:dk2>
        <a:lt2>
          <a:srgbClr val="EAE2AA"/>
        </a:lt2>
        <a:accent1>
          <a:srgbClr val="45B7A1"/>
        </a:accent1>
        <a:accent2>
          <a:srgbClr val="2F7ADF"/>
        </a:accent2>
        <a:accent3>
          <a:srgbClr val="AAAFBF"/>
        </a:accent3>
        <a:accent4>
          <a:srgbClr val="DADADA"/>
        </a:accent4>
        <a:accent5>
          <a:srgbClr val="B0D8CD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ECEEA2"/>
        </a:lt2>
        <a:accent1>
          <a:srgbClr val="557FE7"/>
        </a:accent1>
        <a:accent2>
          <a:srgbClr val="84ACCA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779BB7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05E5C"/>
        </a:dk2>
        <a:lt2>
          <a:srgbClr val="FFF5AB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222TGp_think_dark _v2</Template>
  <TotalTime>524</TotalTime>
  <Words>1732</Words>
  <Application>Microsoft Office PowerPoint</Application>
  <PresentationFormat>Pokaz na ekranie (4:3)</PresentationFormat>
  <Paragraphs>208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Verdana</vt:lpstr>
      <vt:lpstr>Wingdings</vt:lpstr>
      <vt:lpstr>222TGp_think_dark _v2</vt:lpstr>
      <vt:lpstr>Diagnoza środowiskowa używania środków psychoaktywnych, bezpieczeństwa i zachowań agresywnych oraz reakcji na naukę zdalną wśród młodzieży szkół chełmińskich,                      w wieku 11-20 lat.</vt:lpstr>
      <vt:lpstr>Zagadnienia</vt:lpstr>
      <vt:lpstr>1. Wprowadzenie</vt:lpstr>
      <vt:lpstr>Prezentacja programu PowerPoint</vt:lpstr>
      <vt:lpstr>2. Populacja i próba</vt:lpstr>
      <vt:lpstr>3. Procedura badawcza</vt:lpstr>
      <vt:lpstr>4. Analiza wybranych wyników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wszystkim osobom, które przyczyniły się do powstania tego opracowania.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Diagnoza środowiskowa używania środków psychoaktywnych i zachowań agresywnych                  wśród młodzieży szkół chełmińskich                                               w wieku 12-18 lat</dc:title>
  <dc:creator>xxx</dc:creator>
  <cp:lastModifiedBy>T H</cp:lastModifiedBy>
  <cp:revision>49</cp:revision>
  <dcterms:created xsi:type="dcterms:W3CDTF">2013-09-10T09:04:52Z</dcterms:created>
  <dcterms:modified xsi:type="dcterms:W3CDTF">2022-01-22T14:01:15Z</dcterms:modified>
</cp:coreProperties>
</file>